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838" r:id="rId3"/>
    <p:sldMasterId id="2147483860" r:id="rId4"/>
    <p:sldMasterId id="2147483868" r:id="rId5"/>
    <p:sldMasterId id="2147483894" r:id="rId6"/>
    <p:sldMasterId id="2147483912" r:id="rId7"/>
    <p:sldMasterId id="2147483927" r:id="rId8"/>
  </p:sldMasterIdLst>
  <p:notesMasterIdLst>
    <p:notesMasterId r:id="rId14"/>
  </p:notesMasterIdLst>
  <p:sldIdLst>
    <p:sldId id="314" r:id="rId9"/>
    <p:sldId id="792" r:id="rId10"/>
    <p:sldId id="294" r:id="rId11"/>
    <p:sldId id="779" r:id="rId12"/>
    <p:sldId id="780" r:id="rId13"/>
  </p:sldIdLst>
  <p:sldSz cx="9144000" cy="5143500" type="screen16x9"/>
  <p:notesSz cx="6807200" cy="9939338"/>
  <p:defaultTextStyle>
    <a:defPPr>
      <a:defRPr lang="ru-RU"/>
    </a:defPPr>
    <a:lvl1pPr marL="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02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8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74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77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9138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D78"/>
    <a:srgbClr val="124778"/>
    <a:srgbClr val="3A5042"/>
    <a:srgbClr val="66FF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0" autoAdjust="0"/>
    <p:restoredTop sz="99079" autoAdjust="0"/>
  </p:normalViewPr>
  <p:slideViewPr>
    <p:cSldViewPr>
      <p:cViewPr>
        <p:scale>
          <a:sx n="84" d="100"/>
          <a:sy n="84" d="100"/>
        </p:scale>
        <p:origin x="-2628" y="-12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403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3E4BB-759E-4A9D-9B5D-C5FBC36659D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A56565-198C-40DB-AFE6-D5860C3ACB1A}">
      <dgm:prSet phldrT="[Текст]" custT="1"/>
      <dgm:spPr>
        <a:gradFill rotWithShape="0">
          <a:gsLst>
            <a:gs pos="35000">
              <a:schemeClr val="tx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Arial Narrow" pitchFamily="34" charset="0"/>
            </a:rPr>
            <a:t>Ценообразование ЛС и МИ </a:t>
          </a:r>
          <a:endParaRPr lang="ru-RU" sz="16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B7761B48-B038-41A5-987F-8BD75BC762FA}" type="parTrans" cxnId="{78123192-88BF-4975-9702-8E810E72F24F}">
      <dgm:prSet/>
      <dgm:spPr/>
      <dgm:t>
        <a:bodyPr/>
        <a:lstStyle/>
        <a:p>
          <a:endParaRPr lang="ru-RU"/>
        </a:p>
      </dgm:t>
    </dgm:pt>
    <dgm:pt modelId="{BD5A88CA-F7AA-47B0-951B-0258C1293C40}" type="sibTrans" cxnId="{78123192-88BF-4975-9702-8E810E72F24F}">
      <dgm:prSet/>
      <dgm:spPr/>
      <dgm:t>
        <a:bodyPr/>
        <a:lstStyle/>
        <a:p>
          <a:endParaRPr lang="ru-RU"/>
        </a:p>
      </dgm:t>
    </dgm:pt>
    <dgm:pt modelId="{CF1BF549-36E1-42B3-8467-AC9E5086F4D0}">
      <dgm:prSet phldrT="[Текст]" custT="1"/>
      <dgm:spPr>
        <a:gradFill rotWithShape="0">
          <a:gsLst>
            <a:gs pos="60000">
              <a:schemeClr val="tx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Arial Narrow" pitchFamily="34" charset="0"/>
            </a:rPr>
            <a:t>Экспертиза МИ</a:t>
          </a:r>
          <a:endParaRPr lang="ru-RU" sz="16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66107BC8-C9F8-4B29-BA52-548262E47EED}" type="parTrans" cxnId="{09C63D5D-75B4-43D0-9799-7B547082610C}">
      <dgm:prSet/>
      <dgm:spPr/>
      <dgm:t>
        <a:bodyPr/>
        <a:lstStyle/>
        <a:p>
          <a:endParaRPr lang="ru-RU"/>
        </a:p>
      </dgm:t>
    </dgm:pt>
    <dgm:pt modelId="{1D013496-7517-4534-8DCE-FA0164FBE3E7}" type="sibTrans" cxnId="{09C63D5D-75B4-43D0-9799-7B547082610C}">
      <dgm:prSet/>
      <dgm:spPr/>
      <dgm:t>
        <a:bodyPr/>
        <a:lstStyle/>
        <a:p>
          <a:endParaRPr lang="ru-RU"/>
        </a:p>
      </dgm:t>
    </dgm:pt>
    <dgm:pt modelId="{9D73B87A-E168-4A99-B6A0-161D89FF1EF2}">
      <dgm:prSet phldrT="[Текст]" custT="1"/>
      <dgm:spPr>
        <a:gradFill rotWithShape="0">
          <a:gsLst>
            <a:gs pos="68735">
              <a:schemeClr val="tx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Arial Narrow" pitchFamily="34" charset="0"/>
            </a:rPr>
            <a:t>Инспекция производства МИ </a:t>
          </a:r>
          <a:endParaRPr lang="ru-RU" sz="16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62456BD6-2D83-4289-9DE2-130D0FCC3C41}" type="parTrans" cxnId="{8610F5AE-14CF-43D6-AC35-5475F2D1BBC3}">
      <dgm:prSet/>
      <dgm:spPr/>
      <dgm:t>
        <a:bodyPr/>
        <a:lstStyle/>
        <a:p>
          <a:endParaRPr lang="ru-RU"/>
        </a:p>
      </dgm:t>
    </dgm:pt>
    <dgm:pt modelId="{9917F8B0-792F-4B6B-8B18-45DD2A04FB50}" type="sibTrans" cxnId="{8610F5AE-14CF-43D6-AC35-5475F2D1BBC3}">
      <dgm:prSet/>
      <dgm:spPr/>
      <dgm:t>
        <a:bodyPr/>
        <a:lstStyle/>
        <a:p>
          <a:endParaRPr lang="ru-RU"/>
        </a:p>
      </dgm:t>
    </dgm:pt>
    <dgm:pt modelId="{0743D0B3-0E25-473C-B64A-DD3F2432585B}">
      <dgm:prSet phldrT="[Текст]" custT="1"/>
      <dgm:spPr>
        <a:gradFill rotWithShape="0">
          <a:gsLst>
            <a:gs pos="68735">
              <a:schemeClr val="tx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Arial Narrow" pitchFamily="34" charset="0"/>
            </a:rPr>
            <a:t>Закуп ЛС и МИ </a:t>
          </a:r>
          <a:endParaRPr lang="ru-RU" sz="16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85446DD1-F806-4245-BC3F-DB57E25A88CD}" type="parTrans" cxnId="{DBC22C2A-5A2B-4163-9B88-B3A425DC5336}">
      <dgm:prSet/>
      <dgm:spPr/>
      <dgm:t>
        <a:bodyPr/>
        <a:lstStyle/>
        <a:p>
          <a:endParaRPr lang="ru-RU"/>
        </a:p>
      </dgm:t>
    </dgm:pt>
    <dgm:pt modelId="{5D643E7B-D361-4607-ADBE-E683590A2BDF}" type="sibTrans" cxnId="{DBC22C2A-5A2B-4163-9B88-B3A425DC5336}">
      <dgm:prSet/>
      <dgm:spPr/>
      <dgm:t>
        <a:bodyPr/>
        <a:lstStyle/>
        <a:p>
          <a:endParaRPr lang="ru-RU"/>
        </a:p>
      </dgm:t>
    </dgm:pt>
    <dgm:pt modelId="{A21BFA2C-24D0-4B0B-9A04-6EA7D32FB83E}">
      <dgm:prSet phldrT="[Текст]" custT="1"/>
      <dgm:spPr>
        <a:gradFill rotWithShape="0">
          <a:gsLst>
            <a:gs pos="68735">
              <a:schemeClr val="tx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>
            <a:lnSpc>
              <a:spcPct val="100000"/>
            </a:lnSpc>
          </a:pPr>
          <a:r>
            <a:rPr lang="ru-RU" sz="1600" b="1" dirty="0" smtClean="0">
              <a:solidFill>
                <a:schemeClr val="bg1"/>
              </a:solidFill>
              <a:latin typeface="Arial Narrow" pitchFamily="34" charset="0"/>
            </a:rPr>
            <a:t>По другим вопросам  </a:t>
          </a:r>
        </a:p>
        <a:p>
          <a:pPr>
            <a:lnSpc>
              <a:spcPct val="100000"/>
            </a:lnSpc>
          </a:pPr>
          <a:r>
            <a:rPr lang="ru-RU" sz="900" b="1" dirty="0" smtClean="0">
              <a:solidFill>
                <a:schemeClr val="bg1"/>
              </a:solidFill>
              <a:latin typeface="Arial Narrow" pitchFamily="34" charset="0"/>
            </a:rPr>
            <a:t>(Наблюдательный </a:t>
          </a:r>
          <a:r>
            <a:rPr lang="ru-RU" sz="900" b="1" dirty="0" smtClean="0">
              <a:solidFill>
                <a:schemeClr val="bg1"/>
              </a:solidFill>
              <a:latin typeface="Arial Narrow" pitchFamily="34" charset="0"/>
            </a:rPr>
            <a:t>совет, внутренняя деятельность) </a:t>
          </a:r>
          <a:endParaRPr lang="ru-RU" sz="9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15A60589-0310-4542-A47C-C78484C5AF22}" type="parTrans" cxnId="{A1E081D8-49C4-4B5D-A679-C365D2467D93}">
      <dgm:prSet/>
      <dgm:spPr/>
      <dgm:t>
        <a:bodyPr/>
        <a:lstStyle/>
        <a:p>
          <a:endParaRPr lang="ru-RU"/>
        </a:p>
      </dgm:t>
    </dgm:pt>
    <dgm:pt modelId="{7221A4F1-7F7C-4C90-8FA6-9AA5EB6BFE6A}" type="sibTrans" cxnId="{A1E081D8-49C4-4B5D-A679-C365D2467D93}">
      <dgm:prSet/>
      <dgm:spPr/>
      <dgm:t>
        <a:bodyPr/>
        <a:lstStyle/>
        <a:p>
          <a:endParaRPr lang="ru-RU"/>
        </a:p>
      </dgm:t>
    </dgm:pt>
    <dgm:pt modelId="{822E0BF3-1961-47E4-B087-FDBA4DFD5BB7}" type="pres">
      <dgm:prSet presAssocID="{BD13E4BB-759E-4A9D-9B5D-C5FBC36659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53067-B7F4-42F4-8113-396573C286D9}" type="pres">
      <dgm:prSet presAssocID="{68A56565-198C-40DB-AFE6-D5860C3ACB1A}" presName="parentLin" presStyleCnt="0"/>
      <dgm:spPr/>
    </dgm:pt>
    <dgm:pt modelId="{FC35D9F5-0023-464F-8C63-69CA6366F649}" type="pres">
      <dgm:prSet presAssocID="{68A56565-198C-40DB-AFE6-D5860C3ACB1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6CC7753-F470-4895-BB47-DE666D14E1A4}" type="pres">
      <dgm:prSet presAssocID="{68A56565-198C-40DB-AFE6-D5860C3ACB1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8F026-4438-4451-BEE8-A5D8FFDAD954}" type="pres">
      <dgm:prSet presAssocID="{68A56565-198C-40DB-AFE6-D5860C3ACB1A}" presName="negativeSpace" presStyleCnt="0"/>
      <dgm:spPr/>
    </dgm:pt>
    <dgm:pt modelId="{6DCF1A8F-7C6A-426E-A13A-054C2ED9E986}" type="pres">
      <dgm:prSet presAssocID="{68A56565-198C-40DB-AFE6-D5860C3ACB1A}" presName="childText" presStyleLbl="conFgAcc1" presStyleIdx="0" presStyleCnt="5">
        <dgm:presLayoutVars>
          <dgm:bulletEnabled val="1"/>
        </dgm:presLayoutVars>
      </dgm:prSet>
      <dgm:spPr/>
    </dgm:pt>
    <dgm:pt modelId="{71CA564E-0F8E-4CE6-86A4-83EA5C59EEB9}" type="pres">
      <dgm:prSet presAssocID="{BD5A88CA-F7AA-47B0-951B-0258C1293C40}" presName="spaceBetweenRectangles" presStyleCnt="0"/>
      <dgm:spPr/>
    </dgm:pt>
    <dgm:pt modelId="{82659A01-5C6C-44C1-A551-2A6176BCA662}" type="pres">
      <dgm:prSet presAssocID="{CF1BF549-36E1-42B3-8467-AC9E5086F4D0}" presName="parentLin" presStyleCnt="0"/>
      <dgm:spPr/>
    </dgm:pt>
    <dgm:pt modelId="{429853C7-24EA-47ED-B3C5-1E53CD2727F8}" type="pres">
      <dgm:prSet presAssocID="{CF1BF549-36E1-42B3-8467-AC9E5086F4D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FFA039A-AD7B-4922-8C0D-C5F19E1E3707}" type="pres">
      <dgm:prSet presAssocID="{CF1BF549-36E1-42B3-8467-AC9E5086F4D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FCFE1-F3B5-494C-ABA1-9A071EE6B4B8}" type="pres">
      <dgm:prSet presAssocID="{CF1BF549-36E1-42B3-8467-AC9E5086F4D0}" presName="negativeSpace" presStyleCnt="0"/>
      <dgm:spPr/>
    </dgm:pt>
    <dgm:pt modelId="{02AFDF4B-ABA7-4CAE-906D-058B946CD86C}" type="pres">
      <dgm:prSet presAssocID="{CF1BF549-36E1-42B3-8467-AC9E5086F4D0}" presName="childText" presStyleLbl="conFgAcc1" presStyleIdx="1" presStyleCnt="5">
        <dgm:presLayoutVars>
          <dgm:bulletEnabled val="1"/>
        </dgm:presLayoutVars>
      </dgm:prSet>
      <dgm:spPr/>
    </dgm:pt>
    <dgm:pt modelId="{5B3539F5-F878-4CD4-BCAA-2529F9269492}" type="pres">
      <dgm:prSet presAssocID="{1D013496-7517-4534-8DCE-FA0164FBE3E7}" presName="spaceBetweenRectangles" presStyleCnt="0"/>
      <dgm:spPr/>
    </dgm:pt>
    <dgm:pt modelId="{B7E34F1F-FF18-4248-B7C2-A7ECC7B2B355}" type="pres">
      <dgm:prSet presAssocID="{9D73B87A-E168-4A99-B6A0-161D89FF1EF2}" presName="parentLin" presStyleCnt="0"/>
      <dgm:spPr/>
    </dgm:pt>
    <dgm:pt modelId="{0C95660B-1398-40F0-8D50-257CF2AA06DD}" type="pres">
      <dgm:prSet presAssocID="{9D73B87A-E168-4A99-B6A0-161D89FF1EF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85CAFD7-9787-4F78-84D3-BDBBD11643AB}" type="pres">
      <dgm:prSet presAssocID="{9D73B87A-E168-4A99-B6A0-161D89FF1EF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F77CF-E77A-40A0-9C2F-90E07D08B1DE}" type="pres">
      <dgm:prSet presAssocID="{9D73B87A-E168-4A99-B6A0-161D89FF1EF2}" presName="negativeSpace" presStyleCnt="0"/>
      <dgm:spPr/>
    </dgm:pt>
    <dgm:pt modelId="{62BA5771-FF31-41B3-A110-A9ABEEAF85CA}" type="pres">
      <dgm:prSet presAssocID="{9D73B87A-E168-4A99-B6A0-161D89FF1EF2}" presName="childText" presStyleLbl="conFgAcc1" presStyleIdx="2" presStyleCnt="5">
        <dgm:presLayoutVars>
          <dgm:bulletEnabled val="1"/>
        </dgm:presLayoutVars>
      </dgm:prSet>
      <dgm:spPr/>
    </dgm:pt>
    <dgm:pt modelId="{7CD13D23-F654-4897-9D8D-A996FF09B403}" type="pres">
      <dgm:prSet presAssocID="{9917F8B0-792F-4B6B-8B18-45DD2A04FB50}" presName="spaceBetweenRectangles" presStyleCnt="0"/>
      <dgm:spPr/>
    </dgm:pt>
    <dgm:pt modelId="{9C72E035-6D62-49D8-8CA2-3D4E1199F4EB}" type="pres">
      <dgm:prSet presAssocID="{0743D0B3-0E25-473C-B64A-DD3F2432585B}" presName="parentLin" presStyleCnt="0"/>
      <dgm:spPr/>
    </dgm:pt>
    <dgm:pt modelId="{E7BC88D4-F03B-42FC-8145-6FD7C745B6D2}" type="pres">
      <dgm:prSet presAssocID="{0743D0B3-0E25-473C-B64A-DD3F2432585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2A085C1-36C8-4A5F-A091-FF9AA3B28F93}" type="pres">
      <dgm:prSet presAssocID="{0743D0B3-0E25-473C-B64A-DD3F243258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041E2-F12E-4F42-BE94-24D5C053D450}" type="pres">
      <dgm:prSet presAssocID="{0743D0B3-0E25-473C-B64A-DD3F2432585B}" presName="negativeSpace" presStyleCnt="0"/>
      <dgm:spPr/>
    </dgm:pt>
    <dgm:pt modelId="{F20F76F0-9051-4AAB-AD32-7891123508BF}" type="pres">
      <dgm:prSet presAssocID="{0743D0B3-0E25-473C-B64A-DD3F2432585B}" presName="childText" presStyleLbl="conFgAcc1" presStyleIdx="3" presStyleCnt="5">
        <dgm:presLayoutVars>
          <dgm:bulletEnabled val="1"/>
        </dgm:presLayoutVars>
      </dgm:prSet>
      <dgm:spPr/>
    </dgm:pt>
    <dgm:pt modelId="{A4CBBDEB-F855-42DC-AA3E-11FD583E516E}" type="pres">
      <dgm:prSet presAssocID="{5D643E7B-D361-4607-ADBE-E683590A2BDF}" presName="spaceBetweenRectangles" presStyleCnt="0"/>
      <dgm:spPr/>
    </dgm:pt>
    <dgm:pt modelId="{2D40EBAF-7B9D-4AAF-86D9-3C363B456A55}" type="pres">
      <dgm:prSet presAssocID="{A21BFA2C-24D0-4B0B-9A04-6EA7D32FB83E}" presName="parentLin" presStyleCnt="0"/>
      <dgm:spPr/>
    </dgm:pt>
    <dgm:pt modelId="{B8432F96-F80D-4391-84CE-3AAB24A8C924}" type="pres">
      <dgm:prSet presAssocID="{A21BFA2C-24D0-4B0B-9A04-6EA7D32FB83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BEBAD65-A8D1-4315-9234-8AE43C91A78F}" type="pres">
      <dgm:prSet presAssocID="{A21BFA2C-24D0-4B0B-9A04-6EA7D32FB8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2423B-018D-470F-8EF3-0717D342A1E3}" type="pres">
      <dgm:prSet presAssocID="{A21BFA2C-24D0-4B0B-9A04-6EA7D32FB83E}" presName="negativeSpace" presStyleCnt="0"/>
      <dgm:spPr/>
    </dgm:pt>
    <dgm:pt modelId="{1BAF6827-666B-499C-8318-F5473EF76FCE}" type="pres">
      <dgm:prSet presAssocID="{A21BFA2C-24D0-4B0B-9A04-6EA7D32FB83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E6BDD51-7A5A-4CCE-967E-273272561F45}" type="presOf" srcId="{A21BFA2C-24D0-4B0B-9A04-6EA7D32FB83E}" destId="{B8432F96-F80D-4391-84CE-3AAB24A8C924}" srcOrd="0" destOrd="0" presId="urn:microsoft.com/office/officeart/2005/8/layout/list1"/>
    <dgm:cxn modelId="{F217A8C0-1795-43E5-9A6F-C9C0B979F53E}" type="presOf" srcId="{CF1BF549-36E1-42B3-8467-AC9E5086F4D0}" destId="{2FFA039A-AD7B-4922-8C0D-C5F19E1E3707}" srcOrd="1" destOrd="0" presId="urn:microsoft.com/office/officeart/2005/8/layout/list1"/>
    <dgm:cxn modelId="{792B3064-207D-416E-BB3D-D7CBE521FD20}" type="presOf" srcId="{9D73B87A-E168-4A99-B6A0-161D89FF1EF2}" destId="{0C95660B-1398-40F0-8D50-257CF2AA06DD}" srcOrd="0" destOrd="0" presId="urn:microsoft.com/office/officeart/2005/8/layout/list1"/>
    <dgm:cxn modelId="{A1E081D8-49C4-4B5D-A679-C365D2467D93}" srcId="{BD13E4BB-759E-4A9D-9B5D-C5FBC36659D1}" destId="{A21BFA2C-24D0-4B0B-9A04-6EA7D32FB83E}" srcOrd="4" destOrd="0" parTransId="{15A60589-0310-4542-A47C-C78484C5AF22}" sibTransId="{7221A4F1-7F7C-4C90-8FA6-9AA5EB6BFE6A}"/>
    <dgm:cxn modelId="{3C15B222-FD28-402D-B8D0-10FA248FA3F6}" type="presOf" srcId="{0743D0B3-0E25-473C-B64A-DD3F2432585B}" destId="{F2A085C1-36C8-4A5F-A091-FF9AA3B28F93}" srcOrd="1" destOrd="0" presId="urn:microsoft.com/office/officeart/2005/8/layout/list1"/>
    <dgm:cxn modelId="{EC8CADC1-5C04-4EE6-9162-C99FF5E7BF44}" type="presOf" srcId="{68A56565-198C-40DB-AFE6-D5860C3ACB1A}" destId="{FC35D9F5-0023-464F-8C63-69CA6366F649}" srcOrd="0" destOrd="0" presId="urn:microsoft.com/office/officeart/2005/8/layout/list1"/>
    <dgm:cxn modelId="{3EEB139B-A46B-4F83-BD84-DCC438985591}" type="presOf" srcId="{9D73B87A-E168-4A99-B6A0-161D89FF1EF2}" destId="{F85CAFD7-9787-4F78-84D3-BDBBD11643AB}" srcOrd="1" destOrd="0" presId="urn:microsoft.com/office/officeart/2005/8/layout/list1"/>
    <dgm:cxn modelId="{8BBBEF4D-B802-4030-B2FB-60054BC69EF0}" type="presOf" srcId="{0743D0B3-0E25-473C-B64A-DD3F2432585B}" destId="{E7BC88D4-F03B-42FC-8145-6FD7C745B6D2}" srcOrd="0" destOrd="0" presId="urn:microsoft.com/office/officeart/2005/8/layout/list1"/>
    <dgm:cxn modelId="{DBC22C2A-5A2B-4163-9B88-B3A425DC5336}" srcId="{BD13E4BB-759E-4A9D-9B5D-C5FBC36659D1}" destId="{0743D0B3-0E25-473C-B64A-DD3F2432585B}" srcOrd="3" destOrd="0" parTransId="{85446DD1-F806-4245-BC3F-DB57E25A88CD}" sibTransId="{5D643E7B-D361-4607-ADBE-E683590A2BDF}"/>
    <dgm:cxn modelId="{FCC8BEDF-37EA-4D24-8EE9-37F292DE6EBB}" type="presOf" srcId="{A21BFA2C-24D0-4B0B-9A04-6EA7D32FB83E}" destId="{2BEBAD65-A8D1-4315-9234-8AE43C91A78F}" srcOrd="1" destOrd="0" presId="urn:microsoft.com/office/officeart/2005/8/layout/list1"/>
    <dgm:cxn modelId="{78123192-88BF-4975-9702-8E810E72F24F}" srcId="{BD13E4BB-759E-4A9D-9B5D-C5FBC36659D1}" destId="{68A56565-198C-40DB-AFE6-D5860C3ACB1A}" srcOrd="0" destOrd="0" parTransId="{B7761B48-B038-41A5-987F-8BD75BC762FA}" sibTransId="{BD5A88CA-F7AA-47B0-951B-0258C1293C40}"/>
    <dgm:cxn modelId="{900FC7CE-0F25-4AC4-98DB-A6B238155D82}" type="presOf" srcId="{BD13E4BB-759E-4A9D-9B5D-C5FBC36659D1}" destId="{822E0BF3-1961-47E4-B087-FDBA4DFD5BB7}" srcOrd="0" destOrd="0" presId="urn:microsoft.com/office/officeart/2005/8/layout/list1"/>
    <dgm:cxn modelId="{829B6BE1-B54D-480C-93AB-9445B91DAA94}" type="presOf" srcId="{CF1BF549-36E1-42B3-8467-AC9E5086F4D0}" destId="{429853C7-24EA-47ED-B3C5-1E53CD2727F8}" srcOrd="0" destOrd="0" presId="urn:microsoft.com/office/officeart/2005/8/layout/list1"/>
    <dgm:cxn modelId="{F6F7370D-0821-400A-9AC8-ED7ACDF090C2}" type="presOf" srcId="{68A56565-198C-40DB-AFE6-D5860C3ACB1A}" destId="{B6CC7753-F470-4895-BB47-DE666D14E1A4}" srcOrd="1" destOrd="0" presId="urn:microsoft.com/office/officeart/2005/8/layout/list1"/>
    <dgm:cxn modelId="{09C63D5D-75B4-43D0-9799-7B547082610C}" srcId="{BD13E4BB-759E-4A9D-9B5D-C5FBC36659D1}" destId="{CF1BF549-36E1-42B3-8467-AC9E5086F4D0}" srcOrd="1" destOrd="0" parTransId="{66107BC8-C9F8-4B29-BA52-548262E47EED}" sibTransId="{1D013496-7517-4534-8DCE-FA0164FBE3E7}"/>
    <dgm:cxn modelId="{8610F5AE-14CF-43D6-AC35-5475F2D1BBC3}" srcId="{BD13E4BB-759E-4A9D-9B5D-C5FBC36659D1}" destId="{9D73B87A-E168-4A99-B6A0-161D89FF1EF2}" srcOrd="2" destOrd="0" parTransId="{62456BD6-2D83-4289-9DE2-130D0FCC3C41}" sibTransId="{9917F8B0-792F-4B6B-8B18-45DD2A04FB50}"/>
    <dgm:cxn modelId="{B99709E8-0736-4F22-86E7-BCF2B8B6CDFC}" type="presParOf" srcId="{822E0BF3-1961-47E4-B087-FDBA4DFD5BB7}" destId="{0C353067-B7F4-42F4-8113-396573C286D9}" srcOrd="0" destOrd="0" presId="urn:microsoft.com/office/officeart/2005/8/layout/list1"/>
    <dgm:cxn modelId="{16FF048D-F9E1-422B-B862-D770346D6521}" type="presParOf" srcId="{0C353067-B7F4-42F4-8113-396573C286D9}" destId="{FC35D9F5-0023-464F-8C63-69CA6366F649}" srcOrd="0" destOrd="0" presId="urn:microsoft.com/office/officeart/2005/8/layout/list1"/>
    <dgm:cxn modelId="{3320FEA1-B27C-4F72-9C1F-89508F9D082D}" type="presParOf" srcId="{0C353067-B7F4-42F4-8113-396573C286D9}" destId="{B6CC7753-F470-4895-BB47-DE666D14E1A4}" srcOrd="1" destOrd="0" presId="urn:microsoft.com/office/officeart/2005/8/layout/list1"/>
    <dgm:cxn modelId="{DE6DE749-C930-48C6-B9CF-636D1D320E16}" type="presParOf" srcId="{822E0BF3-1961-47E4-B087-FDBA4DFD5BB7}" destId="{EAC8F026-4438-4451-BEE8-A5D8FFDAD954}" srcOrd="1" destOrd="0" presId="urn:microsoft.com/office/officeart/2005/8/layout/list1"/>
    <dgm:cxn modelId="{3511AACC-A0FC-4736-B72B-71EC71FB4374}" type="presParOf" srcId="{822E0BF3-1961-47E4-B087-FDBA4DFD5BB7}" destId="{6DCF1A8F-7C6A-426E-A13A-054C2ED9E986}" srcOrd="2" destOrd="0" presId="urn:microsoft.com/office/officeart/2005/8/layout/list1"/>
    <dgm:cxn modelId="{CA671844-1BA2-4E31-9034-5D0F5EFCD149}" type="presParOf" srcId="{822E0BF3-1961-47E4-B087-FDBA4DFD5BB7}" destId="{71CA564E-0F8E-4CE6-86A4-83EA5C59EEB9}" srcOrd="3" destOrd="0" presId="urn:microsoft.com/office/officeart/2005/8/layout/list1"/>
    <dgm:cxn modelId="{AFEE55C3-B73C-48DF-B4BA-E8F296129CFC}" type="presParOf" srcId="{822E0BF3-1961-47E4-B087-FDBA4DFD5BB7}" destId="{82659A01-5C6C-44C1-A551-2A6176BCA662}" srcOrd="4" destOrd="0" presId="urn:microsoft.com/office/officeart/2005/8/layout/list1"/>
    <dgm:cxn modelId="{2098879A-FD25-4009-92BB-427A03B8B703}" type="presParOf" srcId="{82659A01-5C6C-44C1-A551-2A6176BCA662}" destId="{429853C7-24EA-47ED-B3C5-1E53CD2727F8}" srcOrd="0" destOrd="0" presId="urn:microsoft.com/office/officeart/2005/8/layout/list1"/>
    <dgm:cxn modelId="{63C6A854-D205-43A0-9022-CFD39059618A}" type="presParOf" srcId="{82659A01-5C6C-44C1-A551-2A6176BCA662}" destId="{2FFA039A-AD7B-4922-8C0D-C5F19E1E3707}" srcOrd="1" destOrd="0" presId="urn:microsoft.com/office/officeart/2005/8/layout/list1"/>
    <dgm:cxn modelId="{2C523F3F-6661-447B-B2B7-DC47C1F7E277}" type="presParOf" srcId="{822E0BF3-1961-47E4-B087-FDBA4DFD5BB7}" destId="{7C3FCFE1-F3B5-494C-ABA1-9A071EE6B4B8}" srcOrd="5" destOrd="0" presId="urn:microsoft.com/office/officeart/2005/8/layout/list1"/>
    <dgm:cxn modelId="{56BED9E0-B139-4942-B426-1F075049C146}" type="presParOf" srcId="{822E0BF3-1961-47E4-B087-FDBA4DFD5BB7}" destId="{02AFDF4B-ABA7-4CAE-906D-058B946CD86C}" srcOrd="6" destOrd="0" presId="urn:microsoft.com/office/officeart/2005/8/layout/list1"/>
    <dgm:cxn modelId="{DA58193C-A0C6-41C0-BA0C-6B9395439222}" type="presParOf" srcId="{822E0BF3-1961-47E4-B087-FDBA4DFD5BB7}" destId="{5B3539F5-F878-4CD4-BCAA-2529F9269492}" srcOrd="7" destOrd="0" presId="urn:microsoft.com/office/officeart/2005/8/layout/list1"/>
    <dgm:cxn modelId="{726912CC-088F-4CA7-A241-FC49CFD1CB7D}" type="presParOf" srcId="{822E0BF3-1961-47E4-B087-FDBA4DFD5BB7}" destId="{B7E34F1F-FF18-4248-B7C2-A7ECC7B2B355}" srcOrd="8" destOrd="0" presId="urn:microsoft.com/office/officeart/2005/8/layout/list1"/>
    <dgm:cxn modelId="{CA62237A-DDDC-4BCD-96E8-CA057E126AB3}" type="presParOf" srcId="{B7E34F1F-FF18-4248-B7C2-A7ECC7B2B355}" destId="{0C95660B-1398-40F0-8D50-257CF2AA06DD}" srcOrd="0" destOrd="0" presId="urn:microsoft.com/office/officeart/2005/8/layout/list1"/>
    <dgm:cxn modelId="{567C22EB-C006-435B-B291-59D4862F0275}" type="presParOf" srcId="{B7E34F1F-FF18-4248-B7C2-A7ECC7B2B355}" destId="{F85CAFD7-9787-4F78-84D3-BDBBD11643AB}" srcOrd="1" destOrd="0" presId="urn:microsoft.com/office/officeart/2005/8/layout/list1"/>
    <dgm:cxn modelId="{CA9605D7-F6F4-4BDE-B514-F7D835F1D25A}" type="presParOf" srcId="{822E0BF3-1961-47E4-B087-FDBA4DFD5BB7}" destId="{27BF77CF-E77A-40A0-9C2F-90E07D08B1DE}" srcOrd="9" destOrd="0" presId="urn:microsoft.com/office/officeart/2005/8/layout/list1"/>
    <dgm:cxn modelId="{F3DBEC5A-362F-44D0-9CF1-9539787A3101}" type="presParOf" srcId="{822E0BF3-1961-47E4-B087-FDBA4DFD5BB7}" destId="{62BA5771-FF31-41B3-A110-A9ABEEAF85CA}" srcOrd="10" destOrd="0" presId="urn:microsoft.com/office/officeart/2005/8/layout/list1"/>
    <dgm:cxn modelId="{E4946215-87DA-4A24-A022-0973B1128BEC}" type="presParOf" srcId="{822E0BF3-1961-47E4-B087-FDBA4DFD5BB7}" destId="{7CD13D23-F654-4897-9D8D-A996FF09B403}" srcOrd="11" destOrd="0" presId="urn:microsoft.com/office/officeart/2005/8/layout/list1"/>
    <dgm:cxn modelId="{26835B64-7503-4DE5-9517-415CB44C8A1B}" type="presParOf" srcId="{822E0BF3-1961-47E4-B087-FDBA4DFD5BB7}" destId="{9C72E035-6D62-49D8-8CA2-3D4E1199F4EB}" srcOrd="12" destOrd="0" presId="urn:microsoft.com/office/officeart/2005/8/layout/list1"/>
    <dgm:cxn modelId="{12BD50D6-A4F6-4AF4-BF52-8EBA85D32440}" type="presParOf" srcId="{9C72E035-6D62-49D8-8CA2-3D4E1199F4EB}" destId="{E7BC88D4-F03B-42FC-8145-6FD7C745B6D2}" srcOrd="0" destOrd="0" presId="urn:microsoft.com/office/officeart/2005/8/layout/list1"/>
    <dgm:cxn modelId="{03D82AE9-A64C-4FE7-B15B-883AFE17C1A0}" type="presParOf" srcId="{9C72E035-6D62-49D8-8CA2-3D4E1199F4EB}" destId="{F2A085C1-36C8-4A5F-A091-FF9AA3B28F93}" srcOrd="1" destOrd="0" presId="urn:microsoft.com/office/officeart/2005/8/layout/list1"/>
    <dgm:cxn modelId="{2814B94B-1E18-4BD4-9C59-C08A6C59E864}" type="presParOf" srcId="{822E0BF3-1961-47E4-B087-FDBA4DFD5BB7}" destId="{ABF041E2-F12E-4F42-BE94-24D5C053D450}" srcOrd="13" destOrd="0" presId="urn:microsoft.com/office/officeart/2005/8/layout/list1"/>
    <dgm:cxn modelId="{74BEBA75-BE70-45EE-A703-846FFA0604E3}" type="presParOf" srcId="{822E0BF3-1961-47E4-B087-FDBA4DFD5BB7}" destId="{F20F76F0-9051-4AAB-AD32-7891123508BF}" srcOrd="14" destOrd="0" presId="urn:microsoft.com/office/officeart/2005/8/layout/list1"/>
    <dgm:cxn modelId="{96212502-FD86-42CA-AA16-7779290E9CE2}" type="presParOf" srcId="{822E0BF3-1961-47E4-B087-FDBA4DFD5BB7}" destId="{A4CBBDEB-F855-42DC-AA3E-11FD583E516E}" srcOrd="15" destOrd="0" presId="urn:microsoft.com/office/officeart/2005/8/layout/list1"/>
    <dgm:cxn modelId="{649AD72A-3F13-4708-AC77-37C2E2C45FD3}" type="presParOf" srcId="{822E0BF3-1961-47E4-B087-FDBA4DFD5BB7}" destId="{2D40EBAF-7B9D-4AAF-86D9-3C363B456A55}" srcOrd="16" destOrd="0" presId="urn:microsoft.com/office/officeart/2005/8/layout/list1"/>
    <dgm:cxn modelId="{E4F3886B-1D2C-4286-BF8F-BE188F4FD67F}" type="presParOf" srcId="{2D40EBAF-7B9D-4AAF-86D9-3C363B456A55}" destId="{B8432F96-F80D-4391-84CE-3AAB24A8C924}" srcOrd="0" destOrd="0" presId="urn:microsoft.com/office/officeart/2005/8/layout/list1"/>
    <dgm:cxn modelId="{28B00A2C-F105-4432-911A-8CC27EB6A1BA}" type="presParOf" srcId="{2D40EBAF-7B9D-4AAF-86D9-3C363B456A55}" destId="{2BEBAD65-A8D1-4315-9234-8AE43C91A78F}" srcOrd="1" destOrd="0" presId="urn:microsoft.com/office/officeart/2005/8/layout/list1"/>
    <dgm:cxn modelId="{C80376CF-EB39-4E19-8BFE-D19CFDA84C3F}" type="presParOf" srcId="{822E0BF3-1961-47E4-B087-FDBA4DFD5BB7}" destId="{A812423B-018D-470F-8EF3-0717D342A1E3}" srcOrd="17" destOrd="0" presId="urn:microsoft.com/office/officeart/2005/8/layout/list1"/>
    <dgm:cxn modelId="{C39B5739-99D7-44B1-985A-889705CE3D88}" type="presParOf" srcId="{822E0BF3-1961-47E4-B087-FDBA4DFD5BB7}" destId="{1BAF6827-666B-499C-8318-F5473EF76FC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F1A8F-7C6A-426E-A13A-054C2ED9E986}">
      <dsp:nvSpPr>
        <dsp:cNvPr id="0" name=""/>
        <dsp:cNvSpPr/>
      </dsp:nvSpPr>
      <dsp:spPr>
        <a:xfrm>
          <a:off x="0" y="299570"/>
          <a:ext cx="46805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C7753-F470-4895-BB47-DE666D14E1A4}">
      <dsp:nvSpPr>
        <dsp:cNvPr id="0" name=""/>
        <dsp:cNvSpPr/>
      </dsp:nvSpPr>
      <dsp:spPr>
        <a:xfrm>
          <a:off x="234026" y="63410"/>
          <a:ext cx="3276364" cy="472320"/>
        </a:xfrm>
        <a:prstGeom prst="roundRect">
          <a:avLst/>
        </a:prstGeom>
        <a:gradFill rotWithShape="0">
          <a:gsLst>
            <a:gs pos="35000">
              <a:schemeClr val="tx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 Narrow" pitchFamily="34" charset="0"/>
            </a:rPr>
            <a:t>Ценообразование ЛС и МИ </a:t>
          </a:r>
          <a:endParaRPr lang="ru-RU" sz="16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57083" y="86467"/>
        <a:ext cx="3230250" cy="426206"/>
      </dsp:txXfrm>
    </dsp:sp>
    <dsp:sp modelId="{02AFDF4B-ABA7-4CAE-906D-058B946CD86C}">
      <dsp:nvSpPr>
        <dsp:cNvPr id="0" name=""/>
        <dsp:cNvSpPr/>
      </dsp:nvSpPr>
      <dsp:spPr>
        <a:xfrm>
          <a:off x="0" y="1025330"/>
          <a:ext cx="46805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A039A-AD7B-4922-8C0D-C5F19E1E3707}">
      <dsp:nvSpPr>
        <dsp:cNvPr id="0" name=""/>
        <dsp:cNvSpPr/>
      </dsp:nvSpPr>
      <dsp:spPr>
        <a:xfrm>
          <a:off x="234026" y="789171"/>
          <a:ext cx="3276364" cy="472320"/>
        </a:xfrm>
        <a:prstGeom prst="roundRect">
          <a:avLst/>
        </a:prstGeom>
        <a:gradFill rotWithShape="0">
          <a:gsLst>
            <a:gs pos="60000">
              <a:schemeClr val="tx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 Narrow" pitchFamily="34" charset="0"/>
            </a:rPr>
            <a:t>Экспертиза МИ</a:t>
          </a:r>
          <a:endParaRPr lang="ru-RU" sz="16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57083" y="812228"/>
        <a:ext cx="3230250" cy="426206"/>
      </dsp:txXfrm>
    </dsp:sp>
    <dsp:sp modelId="{62BA5771-FF31-41B3-A110-A9ABEEAF85CA}">
      <dsp:nvSpPr>
        <dsp:cNvPr id="0" name=""/>
        <dsp:cNvSpPr/>
      </dsp:nvSpPr>
      <dsp:spPr>
        <a:xfrm>
          <a:off x="0" y="1751090"/>
          <a:ext cx="46805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CAFD7-9787-4F78-84D3-BDBBD11643AB}">
      <dsp:nvSpPr>
        <dsp:cNvPr id="0" name=""/>
        <dsp:cNvSpPr/>
      </dsp:nvSpPr>
      <dsp:spPr>
        <a:xfrm>
          <a:off x="234026" y="1514930"/>
          <a:ext cx="3276364" cy="472320"/>
        </a:xfrm>
        <a:prstGeom prst="roundRect">
          <a:avLst/>
        </a:prstGeom>
        <a:gradFill rotWithShape="0">
          <a:gsLst>
            <a:gs pos="68735">
              <a:schemeClr val="tx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 Narrow" pitchFamily="34" charset="0"/>
            </a:rPr>
            <a:t>Инспекция производства МИ </a:t>
          </a:r>
          <a:endParaRPr lang="ru-RU" sz="16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57083" y="1537987"/>
        <a:ext cx="3230250" cy="426206"/>
      </dsp:txXfrm>
    </dsp:sp>
    <dsp:sp modelId="{F20F76F0-9051-4AAB-AD32-7891123508BF}">
      <dsp:nvSpPr>
        <dsp:cNvPr id="0" name=""/>
        <dsp:cNvSpPr/>
      </dsp:nvSpPr>
      <dsp:spPr>
        <a:xfrm>
          <a:off x="0" y="2476850"/>
          <a:ext cx="46805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085C1-36C8-4A5F-A091-FF9AA3B28F93}">
      <dsp:nvSpPr>
        <dsp:cNvPr id="0" name=""/>
        <dsp:cNvSpPr/>
      </dsp:nvSpPr>
      <dsp:spPr>
        <a:xfrm>
          <a:off x="234026" y="2240690"/>
          <a:ext cx="3276364" cy="472320"/>
        </a:xfrm>
        <a:prstGeom prst="roundRect">
          <a:avLst/>
        </a:prstGeom>
        <a:gradFill rotWithShape="0">
          <a:gsLst>
            <a:gs pos="68735">
              <a:schemeClr val="tx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 Narrow" pitchFamily="34" charset="0"/>
            </a:rPr>
            <a:t>Закуп ЛС и МИ </a:t>
          </a:r>
          <a:endParaRPr lang="ru-RU" sz="16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57083" y="2263747"/>
        <a:ext cx="3230250" cy="426206"/>
      </dsp:txXfrm>
    </dsp:sp>
    <dsp:sp modelId="{1BAF6827-666B-499C-8318-F5473EF76FCE}">
      <dsp:nvSpPr>
        <dsp:cNvPr id="0" name=""/>
        <dsp:cNvSpPr/>
      </dsp:nvSpPr>
      <dsp:spPr>
        <a:xfrm>
          <a:off x="0" y="3202611"/>
          <a:ext cx="468052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BAD65-A8D1-4315-9234-8AE43C91A78F}">
      <dsp:nvSpPr>
        <dsp:cNvPr id="0" name=""/>
        <dsp:cNvSpPr/>
      </dsp:nvSpPr>
      <dsp:spPr>
        <a:xfrm>
          <a:off x="234026" y="2966451"/>
          <a:ext cx="3276364" cy="472320"/>
        </a:xfrm>
        <a:prstGeom prst="roundRect">
          <a:avLst/>
        </a:prstGeom>
        <a:gradFill rotWithShape="0">
          <a:gsLst>
            <a:gs pos="68735">
              <a:schemeClr val="tx2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 Narrow" pitchFamily="34" charset="0"/>
            </a:rPr>
            <a:t>По другим вопросам 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Arial Narrow" pitchFamily="34" charset="0"/>
            </a:rPr>
            <a:t>(Наблюдательный </a:t>
          </a:r>
          <a:r>
            <a:rPr lang="ru-RU" sz="900" b="1" kern="1200" dirty="0" smtClean="0">
              <a:solidFill>
                <a:schemeClr val="bg1"/>
              </a:solidFill>
              <a:latin typeface="Arial Narrow" pitchFamily="34" charset="0"/>
            </a:rPr>
            <a:t>совет, внутренняя деятельность) </a:t>
          </a:r>
          <a:endParaRPr lang="ru-RU" sz="9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57083" y="2989508"/>
        <a:ext cx="323025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6968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6968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35536B2-EE99-4A2F-961D-E15ADBEBE365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6"/>
            <a:ext cx="2949786" cy="496968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0" y="9440646"/>
            <a:ext cx="2949786" cy="496968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72486F51-39B2-4B00-AE31-0C10B13590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2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2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8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74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75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77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9138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C8B4-0F02-4862-A9AA-FCCAE7B028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7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DBF4-8A5C-4F3D-AECC-9BFB16985BF1}" type="datetime1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7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FD39-F404-4A49-92DB-BB1CA2455E89}" type="datetime1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7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8E6C-919B-4EBD-BA17-540C841DB057}" type="datetime1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68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820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</p:spPr>
        <p:txBody>
          <a:bodyPr lIns="91066" tIns="45532" rIns="91066" bIns="4553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066" tIns="45532" rIns="91066" bIns="45532"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38" indent="0" algn="ctr">
              <a:buNone/>
              <a:defRPr/>
            </a:lvl3pPr>
            <a:lvl4pPr marL="1370750" indent="0" algn="ctr">
              <a:buNone/>
              <a:defRPr/>
            </a:lvl4pPr>
            <a:lvl5pPr marL="1827674" indent="0" algn="ctr">
              <a:buNone/>
              <a:defRPr/>
            </a:lvl5pPr>
            <a:lvl6pPr marL="2284575" indent="0" algn="ctr">
              <a:buNone/>
              <a:defRPr/>
            </a:lvl6pPr>
            <a:lvl7pPr marL="2741477" indent="0" algn="ctr">
              <a:buNone/>
              <a:defRPr/>
            </a:lvl7pPr>
            <a:lvl8pPr marL="3198400" indent="0" algn="ctr">
              <a:buNone/>
              <a:defRPr/>
            </a:lvl8pPr>
            <a:lvl9pPr marL="365531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9C68-4D73-46B1-A00D-41DF2DDFEBF5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888E8-F0BE-4B76-A0CE-F697C31D985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17137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066" tIns="45532" rIns="91066" bIns="4553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066" tIns="45532" rIns="91066" bIns="45532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D5616-AF54-4473-ACAB-021913FB4A80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6C376-FA3E-46CC-8814-ACA1EFE6CF9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20063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  <a:prstGeom prst="rect">
            <a:avLst/>
          </a:prstGeom>
        </p:spPr>
        <p:txBody>
          <a:bodyPr lIns="91066" tIns="45532" rIns="91066" bIns="45532"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  <a:prstGeom prst="rect">
            <a:avLst/>
          </a:prstGeom>
        </p:spPr>
        <p:txBody>
          <a:bodyPr lIns="91066" tIns="45532" rIns="91066" bIns="45532"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38" indent="0">
              <a:buNone/>
              <a:defRPr sz="1600"/>
            </a:lvl3pPr>
            <a:lvl4pPr marL="1370750" indent="0">
              <a:buNone/>
              <a:defRPr sz="1400"/>
            </a:lvl4pPr>
            <a:lvl5pPr marL="1827674" indent="0">
              <a:buNone/>
              <a:defRPr sz="1400"/>
            </a:lvl5pPr>
            <a:lvl6pPr marL="2284575" indent="0">
              <a:buNone/>
              <a:defRPr sz="1400"/>
            </a:lvl6pPr>
            <a:lvl7pPr marL="2741477" indent="0">
              <a:buNone/>
              <a:defRPr sz="1400"/>
            </a:lvl7pPr>
            <a:lvl8pPr marL="3198400" indent="0">
              <a:buNone/>
              <a:defRPr sz="1400"/>
            </a:lvl8pPr>
            <a:lvl9pPr marL="3655313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8C50-E0C7-4A78-9219-C24A70A237C9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4E48-5FCC-41E2-A5CB-B8B5872F021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3348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066" tIns="45532" rIns="91066" bIns="4553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  <a:prstGeom prst="rect">
            <a:avLst/>
          </a:prstGeom>
        </p:spPr>
        <p:txBody>
          <a:bodyPr lIns="91066" tIns="45532" rIns="91066" bIns="4553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 lIns="91066" tIns="45532" rIns="91066" bIns="4553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A7C0-8ACC-4092-A588-169A2176B877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806D6-A153-47F6-A432-FC7EB7EF1AC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42601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066" tIns="45532" rIns="91066" bIns="45532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  <a:prstGeom prst="rect">
            <a:avLst/>
          </a:prstGeom>
        </p:spPr>
        <p:txBody>
          <a:bodyPr lIns="91066" tIns="45532" rIns="91066" bIns="45532"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066" tIns="45532" rIns="91066" bIns="4553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6"/>
            <a:ext cx="4041775" cy="479822"/>
          </a:xfrm>
          <a:prstGeom prst="rect">
            <a:avLst/>
          </a:prstGeom>
        </p:spPr>
        <p:txBody>
          <a:bodyPr lIns="91066" tIns="45532" rIns="91066" bIns="45532"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  <a:prstGeom prst="rect">
            <a:avLst/>
          </a:prstGeom>
        </p:spPr>
        <p:txBody>
          <a:bodyPr lIns="91066" tIns="45532" rIns="91066" bIns="4553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4CEF-06A9-4DBD-B714-EB52DD67DD86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EB9A-B62C-4DA7-A7D1-50EF4F28560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20211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066" tIns="45532" rIns="91066" bIns="4553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DC5D2-11DB-47A1-84CC-448DA8E4ECD6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803F7-D62D-417D-9D46-F1E44A90BB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14297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49084-B917-4B03-9141-88D882446696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DCB2E-CD1D-4AAA-B98E-A25FB97E38F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621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5D36-5170-487F-9453-B196896E27E0}" type="datetime1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22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  <a:prstGeom prst="rect">
            <a:avLst/>
          </a:prstGeom>
        </p:spPr>
        <p:txBody>
          <a:bodyPr lIns="91066" tIns="45532" rIns="91066" bIns="45532"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  <a:prstGeom prst="rect">
            <a:avLst/>
          </a:prstGeom>
        </p:spPr>
        <p:txBody>
          <a:bodyPr lIns="91066" tIns="45532" rIns="91066" bIns="4553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53"/>
            <a:ext cx="3008313" cy="3518297"/>
          </a:xfrm>
          <a:prstGeom prst="rect">
            <a:avLst/>
          </a:prstGeom>
        </p:spPr>
        <p:txBody>
          <a:bodyPr lIns="91066" tIns="45532" rIns="91066" bIns="45532"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38" indent="0">
              <a:buNone/>
              <a:defRPr sz="1000"/>
            </a:lvl3pPr>
            <a:lvl4pPr marL="1370750" indent="0">
              <a:buNone/>
              <a:defRPr sz="900"/>
            </a:lvl4pPr>
            <a:lvl5pPr marL="1827674" indent="0">
              <a:buNone/>
              <a:defRPr sz="900"/>
            </a:lvl5pPr>
            <a:lvl6pPr marL="2284575" indent="0">
              <a:buNone/>
              <a:defRPr sz="900"/>
            </a:lvl6pPr>
            <a:lvl7pPr marL="2741477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402EB-E8CD-42F6-A0A0-EBC7525E9C40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95F3-C874-4D51-8D6F-F636FA44A0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36739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066" tIns="45532" rIns="91066" bIns="45532"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066" tIns="45532" rIns="91066" bIns="45532"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38" indent="0">
              <a:buNone/>
              <a:defRPr sz="2400"/>
            </a:lvl3pPr>
            <a:lvl4pPr marL="1370750" indent="0">
              <a:buNone/>
              <a:defRPr sz="2000"/>
            </a:lvl4pPr>
            <a:lvl5pPr marL="1827674" indent="0">
              <a:buNone/>
              <a:defRPr sz="2000"/>
            </a:lvl5pPr>
            <a:lvl6pPr marL="2284575" indent="0">
              <a:buNone/>
              <a:defRPr sz="2000"/>
            </a:lvl6pPr>
            <a:lvl7pPr marL="2741477" indent="0">
              <a:buNone/>
              <a:defRPr sz="2000"/>
            </a:lvl7pPr>
            <a:lvl8pPr marL="3198400" indent="0">
              <a:buNone/>
              <a:defRPr sz="2000"/>
            </a:lvl8pPr>
            <a:lvl9pPr marL="365531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0"/>
            <a:ext cx="5486400" cy="603647"/>
          </a:xfrm>
          <a:prstGeom prst="rect">
            <a:avLst/>
          </a:prstGeom>
        </p:spPr>
        <p:txBody>
          <a:bodyPr lIns="91066" tIns="45532" rIns="91066" bIns="45532"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38" indent="0">
              <a:buNone/>
              <a:defRPr sz="1000"/>
            </a:lvl3pPr>
            <a:lvl4pPr marL="1370750" indent="0">
              <a:buNone/>
              <a:defRPr sz="900"/>
            </a:lvl4pPr>
            <a:lvl5pPr marL="1827674" indent="0">
              <a:buNone/>
              <a:defRPr sz="900"/>
            </a:lvl5pPr>
            <a:lvl6pPr marL="2284575" indent="0">
              <a:buNone/>
              <a:defRPr sz="900"/>
            </a:lvl6pPr>
            <a:lvl7pPr marL="2741477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54A44-5635-434C-8AD8-06BDF5DA7EAD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8A10E-6BF1-435C-8DA8-A080256B42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28606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066" tIns="45532" rIns="91066" bIns="4553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eaVert" lIns="91066" tIns="45532" rIns="91066" bIns="45532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B6A0F-D3C7-4D1C-BDFA-32160B7479C1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4BBFA-02DE-4003-9283-9B43A6AFD83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75784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066" tIns="45532" rIns="91066" bIns="4553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  <a:prstGeom prst="rect">
            <a:avLst/>
          </a:prstGeom>
        </p:spPr>
        <p:txBody>
          <a:bodyPr vert="eaVert" lIns="91066" tIns="45532" rIns="91066" bIns="45532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EFC1F-DCC4-4990-B43A-17F0344AA098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8DE88-157C-4BDB-966B-934D6AB8FF3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57154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066" tIns="45532" rIns="91066" bIns="4553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91066" tIns="45532" rIns="91066" bIns="45532"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CE37A-16A0-4209-93E9-5996ECC749B3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B18C4-5BE1-4AEF-845C-77CAF382AC5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13216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42901"/>
            <a:ext cx="7772400" cy="857250"/>
          </a:xfrm>
          <a:prstGeom prst="rect">
            <a:avLst/>
          </a:prstGeom>
        </p:spPr>
        <p:txBody>
          <a:bodyPr lIns="91066" tIns="45532" rIns="91066" bIns="4553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485901"/>
            <a:ext cx="3810000" cy="3086100"/>
          </a:xfrm>
          <a:prstGeom prst="rect">
            <a:avLst/>
          </a:prstGeom>
        </p:spPr>
        <p:txBody>
          <a:bodyPr lIns="91066" tIns="45532" rIns="91066" bIns="45532"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85901"/>
            <a:ext cx="3810000" cy="3086100"/>
          </a:xfrm>
          <a:prstGeom prst="rect">
            <a:avLst/>
          </a:prstGeom>
        </p:spPr>
        <p:txBody>
          <a:bodyPr lIns="91066" tIns="45532" rIns="91066" bIns="45532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D3D6-C9DB-4068-A5A3-C6D85E290C39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0918F3-F58D-4EED-A299-B0CF48A43B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34113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42901"/>
            <a:ext cx="7772400" cy="857250"/>
          </a:xfrm>
          <a:prstGeom prst="rect">
            <a:avLst/>
          </a:prstGeom>
        </p:spPr>
        <p:txBody>
          <a:bodyPr lIns="91066" tIns="45532" rIns="91066" bIns="45532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485901"/>
            <a:ext cx="3810000" cy="3086100"/>
          </a:xfrm>
          <a:prstGeom prst="rect">
            <a:avLst/>
          </a:prstGeom>
        </p:spPr>
        <p:txBody>
          <a:bodyPr lIns="91066" tIns="45532" rIns="91066" bIns="45532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485901"/>
            <a:ext cx="3810000" cy="3086100"/>
          </a:xfrm>
          <a:prstGeom prst="rect">
            <a:avLst/>
          </a:prstGeom>
        </p:spPr>
        <p:txBody>
          <a:bodyPr lIns="91066" tIns="45532" rIns="91066" bIns="45532"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3855-1238-415B-9BF1-E2DE0BADAC41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3DBE58-AC19-40C7-89AE-8E2D026CDA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98093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066" tIns="45532" rIns="91066" bIns="45532"/>
          <a:lstStyle/>
          <a:p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058691"/>
            <a:ext cx="8382000" cy="1658147"/>
          </a:xfrm>
          <a:prstGeom prst="rect">
            <a:avLst/>
          </a:prstGeom>
        </p:spPr>
        <p:txBody>
          <a:bodyPr lIns="91066" tIns="45532" rIns="91066" bIns="45532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3293130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513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9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1B59-BD08-480D-9F67-4E9DA9B434BA}" type="datetime1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57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83186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55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98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81283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462" y="-7600"/>
            <a:ext cx="9147462" cy="267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=""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963" y="1305600"/>
            <a:ext cx="1519244" cy="263335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584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50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58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79231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F232011C-4AF8-4CC5-981B-B4539528142E}" type="datetime1">
              <a:rPr lang="ru-RU" smtClean="0">
                <a:solidFill>
                  <a:prstClr val="black"/>
                </a:solidFill>
              </a:rPr>
              <a:t>29.04.2025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 latinLnBrk="1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0BD4DFCB-64D3-4C6A-9116-3EFF8D4F3F0A}" type="slidenum">
              <a:rPr lang="ru-RU" smtClean="0">
                <a:solidFill>
                  <a:prstClr val="black"/>
                </a:solidFill>
              </a:rPr>
              <a:pPr defTabSz="914400" latinLnBrk="1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53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80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4E40-33B9-4DBE-8926-3C1AEC5AEE47}" type="datetime1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48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15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96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30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84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68566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107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79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0988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77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106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3636-DE9A-41C3-A79E-F3C38F6CE5A9}" type="datetime1">
              <a:rPr lang="ru-RU" smtClean="0"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13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0215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4192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6150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361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150951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83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17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8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12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EBE0-D577-4B28-804B-793547A75D68}" type="datetime1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62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8286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0" indent="0">
              <a:buNone/>
              <a:defRPr sz="2000" b="1"/>
            </a:lvl2pPr>
            <a:lvl3pPr marL="913734" indent="0">
              <a:buNone/>
              <a:defRPr sz="1800" b="1"/>
            </a:lvl3pPr>
            <a:lvl4pPr marL="1370594" indent="0">
              <a:buNone/>
              <a:defRPr sz="1600" b="1"/>
            </a:lvl4pPr>
            <a:lvl5pPr marL="1827466" indent="0">
              <a:buNone/>
              <a:defRPr sz="1600" b="1"/>
            </a:lvl5pPr>
            <a:lvl6pPr marL="2284315" indent="0">
              <a:buNone/>
              <a:defRPr sz="1600" b="1"/>
            </a:lvl6pPr>
            <a:lvl7pPr marL="2741165" indent="0">
              <a:buNone/>
              <a:defRPr sz="1600" b="1"/>
            </a:lvl7pPr>
            <a:lvl8pPr marL="3198036" indent="0">
              <a:buNone/>
              <a:defRPr sz="1600" b="1"/>
            </a:lvl8pPr>
            <a:lvl9pPr marL="365489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0" indent="0">
              <a:buNone/>
              <a:defRPr sz="2000" b="1"/>
            </a:lvl2pPr>
            <a:lvl3pPr marL="913734" indent="0">
              <a:buNone/>
              <a:defRPr sz="1800" b="1"/>
            </a:lvl3pPr>
            <a:lvl4pPr marL="1370594" indent="0">
              <a:buNone/>
              <a:defRPr sz="1600" b="1"/>
            </a:lvl4pPr>
            <a:lvl5pPr marL="1827466" indent="0">
              <a:buNone/>
              <a:defRPr sz="1600" b="1"/>
            </a:lvl5pPr>
            <a:lvl6pPr marL="2284315" indent="0">
              <a:buNone/>
              <a:defRPr sz="1600" b="1"/>
            </a:lvl6pPr>
            <a:lvl7pPr marL="2741165" indent="0">
              <a:buNone/>
              <a:defRPr sz="1600" b="1"/>
            </a:lvl7pPr>
            <a:lvl8pPr marL="3198036" indent="0">
              <a:buNone/>
              <a:defRPr sz="1600" b="1"/>
            </a:lvl8pPr>
            <a:lvl9pPr marL="365489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950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9701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0953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54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50" indent="0">
              <a:buNone/>
              <a:defRPr sz="1200"/>
            </a:lvl2pPr>
            <a:lvl3pPr marL="913734" indent="0">
              <a:buNone/>
              <a:defRPr sz="1000"/>
            </a:lvl3pPr>
            <a:lvl4pPr marL="1370594" indent="0">
              <a:buNone/>
              <a:defRPr sz="900"/>
            </a:lvl4pPr>
            <a:lvl5pPr marL="1827466" indent="0">
              <a:buNone/>
              <a:defRPr sz="900"/>
            </a:lvl5pPr>
            <a:lvl6pPr marL="2284315" indent="0">
              <a:buNone/>
              <a:defRPr sz="900"/>
            </a:lvl6pPr>
            <a:lvl7pPr marL="2741165" indent="0">
              <a:buNone/>
              <a:defRPr sz="900"/>
            </a:lvl7pPr>
            <a:lvl8pPr marL="3198036" indent="0">
              <a:buNone/>
              <a:defRPr sz="900"/>
            </a:lvl8pPr>
            <a:lvl9pPr marL="365489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6819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50" indent="0">
              <a:buNone/>
              <a:defRPr sz="2800"/>
            </a:lvl2pPr>
            <a:lvl3pPr marL="913734" indent="0">
              <a:buNone/>
              <a:defRPr sz="2400"/>
            </a:lvl3pPr>
            <a:lvl4pPr marL="1370594" indent="0">
              <a:buNone/>
              <a:defRPr sz="2000"/>
            </a:lvl4pPr>
            <a:lvl5pPr marL="1827466" indent="0">
              <a:buNone/>
              <a:defRPr sz="2000"/>
            </a:lvl5pPr>
            <a:lvl6pPr marL="2284315" indent="0">
              <a:buNone/>
              <a:defRPr sz="2000"/>
            </a:lvl6pPr>
            <a:lvl7pPr marL="2741165" indent="0">
              <a:buNone/>
              <a:defRPr sz="2000"/>
            </a:lvl7pPr>
            <a:lvl8pPr marL="3198036" indent="0">
              <a:buNone/>
              <a:defRPr sz="2000"/>
            </a:lvl8pPr>
            <a:lvl9pPr marL="3654897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50" indent="0">
              <a:buNone/>
              <a:defRPr sz="1200"/>
            </a:lvl2pPr>
            <a:lvl3pPr marL="913734" indent="0">
              <a:buNone/>
              <a:defRPr sz="1000"/>
            </a:lvl3pPr>
            <a:lvl4pPr marL="1370594" indent="0">
              <a:buNone/>
              <a:defRPr sz="900"/>
            </a:lvl4pPr>
            <a:lvl5pPr marL="1827466" indent="0">
              <a:buNone/>
              <a:defRPr sz="900"/>
            </a:lvl5pPr>
            <a:lvl6pPr marL="2284315" indent="0">
              <a:buNone/>
              <a:defRPr sz="900"/>
            </a:lvl6pPr>
            <a:lvl7pPr marL="2741165" indent="0">
              <a:buNone/>
              <a:defRPr sz="900"/>
            </a:lvl7pPr>
            <a:lvl8pPr marL="3198036" indent="0">
              <a:buNone/>
              <a:defRPr sz="900"/>
            </a:lvl8pPr>
            <a:lvl9pPr marL="365489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73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6093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63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277833" y="1080000"/>
            <a:ext cx="2592000" cy="1647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86449" y="1080000"/>
            <a:ext cx="2592000" cy="1647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6449" y="2885804"/>
            <a:ext cx="2592000" cy="1647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69218" y="1080000"/>
            <a:ext cx="2592000" cy="1647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77833" y="2885804"/>
            <a:ext cx="2592000" cy="1647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69218" y="2885804"/>
            <a:ext cx="2592000" cy="1647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51" y="333376"/>
            <a:ext cx="8174769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6451" y="135000"/>
            <a:ext cx="8176905" cy="189000"/>
          </a:xfrm>
        </p:spPr>
        <p:txBody>
          <a:bodyPr vert="horz" lIns="35996" tIns="35996" rIns="35996" bIns="35996" rtlCol="0" anchor="b" anchorCtr="0">
            <a:noAutofit/>
          </a:bodyPr>
          <a:lstStyle>
            <a:lvl1pPr>
              <a:spcAft>
                <a:spcPts val="0"/>
              </a:spcAft>
              <a:defRPr lang="en-US" sz="1100" b="0" dirty="0" smtClean="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</a:lstStyle>
          <a:p>
            <a:pPr lvl="0">
              <a:spcAft>
                <a:spcPts val="0"/>
              </a:spcAft>
            </a:pPr>
            <a:r>
              <a:rPr lang="en-US" dirty="0"/>
              <a:t>Super title here – ignore when not needed</a:t>
            </a:r>
          </a:p>
        </p:txBody>
      </p:sp>
    </p:spTree>
    <p:extLst>
      <p:ext uri="{BB962C8B-B14F-4D97-AF65-F5344CB8AC3E}">
        <p14:creationId xmlns:p14="http://schemas.microsoft.com/office/powerpoint/2010/main" val="13240225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1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B42A-435E-42B8-ABE4-893807D51B6A}" type="datetime1">
              <a:rPr lang="ru-RU" smtClean="0"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574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558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133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5019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474835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06748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1214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27483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5967ACB-B730-49E4-98A8-F08F35F77E5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D4DFCB-64D3-4C6A-9116-3EFF8D4F3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076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25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5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38" indent="0">
              <a:buNone/>
              <a:defRPr sz="1000"/>
            </a:lvl3pPr>
            <a:lvl4pPr marL="1370750" indent="0">
              <a:buNone/>
              <a:defRPr sz="900"/>
            </a:lvl4pPr>
            <a:lvl5pPr marL="1827674" indent="0">
              <a:buNone/>
              <a:defRPr sz="900"/>
            </a:lvl5pPr>
            <a:lvl6pPr marL="2284575" indent="0">
              <a:buNone/>
              <a:defRPr sz="900"/>
            </a:lvl6pPr>
            <a:lvl7pPr marL="2741477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5588-95A2-4AC5-B689-B2B33529E36C}" type="datetime1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2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38" indent="0">
              <a:buNone/>
              <a:defRPr sz="2400"/>
            </a:lvl3pPr>
            <a:lvl4pPr marL="1370750" indent="0">
              <a:buNone/>
              <a:defRPr sz="2000"/>
            </a:lvl4pPr>
            <a:lvl5pPr marL="1827674" indent="0">
              <a:buNone/>
              <a:defRPr sz="2000"/>
            </a:lvl5pPr>
            <a:lvl6pPr marL="2284575" indent="0">
              <a:buNone/>
              <a:defRPr sz="2000"/>
            </a:lvl6pPr>
            <a:lvl7pPr marL="2741477" indent="0">
              <a:buNone/>
              <a:defRPr sz="2000"/>
            </a:lvl7pPr>
            <a:lvl8pPr marL="3198400" indent="0">
              <a:buNone/>
              <a:defRPr sz="2000"/>
            </a:lvl8pPr>
            <a:lvl9pPr marL="365531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38" indent="0">
              <a:buNone/>
              <a:defRPr sz="1000"/>
            </a:lvl3pPr>
            <a:lvl4pPr marL="1370750" indent="0">
              <a:buNone/>
              <a:defRPr sz="900"/>
            </a:lvl4pPr>
            <a:lvl5pPr marL="1827674" indent="0">
              <a:buNone/>
              <a:defRPr sz="900"/>
            </a:lvl5pPr>
            <a:lvl6pPr marL="2284575" indent="0">
              <a:buNone/>
              <a:defRPr sz="900"/>
            </a:lvl6pPr>
            <a:lvl7pPr marL="2741477" indent="0">
              <a:buNone/>
              <a:defRPr sz="900"/>
            </a:lvl7pPr>
            <a:lvl8pPr marL="3198400" indent="0">
              <a:buNone/>
              <a:defRPr sz="900"/>
            </a:lvl8pPr>
            <a:lvl9pPr marL="36553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A3CC-6C39-426D-A545-636C4193FF2A}" type="datetime1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95F9-9972-4148-A4DC-E8A70DA58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7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066" tIns="45532" rIns="91066" bIns="4553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066" tIns="45532" rIns="91066" bIns="4553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066" tIns="45532" rIns="91066" bIns="4553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CF38-7BBB-4162-992A-F2D8B4F4F70B}" type="datetime1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066" tIns="45532" rIns="91066" bIns="4553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066" tIns="45532" rIns="91066" bIns="4553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95F9-9972-4148-A4DC-E8A70DA58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9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937" r:id="rId12"/>
  </p:sldLayoutIdLst>
  <p:hf hdr="0" dt="0"/>
  <p:txStyles>
    <p:titleStyle>
      <a:lvl1pPr algn="ctr" defTabSz="9138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77" indent="-342677" algn="l" defTabSz="913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99" indent="-285575" algn="l" defTabSz="9138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88" indent="-228450" algn="l" defTabSz="913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00" indent="-228450" algn="l" defTabSz="9138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24" indent="-228450" algn="l" defTabSz="91383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25" indent="-228450" algn="l" defTabSz="913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0" indent="-228450" algn="l" defTabSz="913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3" indent="-228450" algn="l" defTabSz="913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5" indent="-228450" algn="l" defTabSz="9138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8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4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77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6" tIns="45532" rIns="91066" bIns="4553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25C16A-456A-4A7F-84ED-714FCED3AC48}" type="datetime1">
              <a:rPr lang="ru-RU" smtClean="0">
                <a:solidFill>
                  <a:srgbClr val="000000"/>
                </a:solidFill>
              </a:rPr>
              <a:t>29.04.2025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6" tIns="45532" rIns="91066" bIns="4553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8" name="Picture 5" descr="илипдпрд"/>
          <p:cNvPicPr>
            <a:picLocks noChangeAspect="1" noChangeArrowheads="1"/>
          </p:cNvPicPr>
          <p:nvPr userDrawn="1"/>
        </p:nvPicPr>
        <p:blipFill>
          <a:blip r:embed="rId17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519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66275"/>
                  <a:invGamma/>
                  <a:alpha val="39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6275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066" tIns="45532" rIns="91066" bIns="4553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4806553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6" tIns="45532" rIns="91066" bIns="4553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80E08A-D6ED-4FA8-9D25-85FF2CD4EE3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9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zoom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6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77" indent="-34267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99" indent="-285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288" indent="-228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200" indent="-228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24" indent="-228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25" indent="-228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950" indent="-228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863" indent="-228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775" indent="-228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8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4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77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29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02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6" r:id="rId4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05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056" tIns="45527" rIns="91056" bIns="4552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056" tIns="45527" rIns="91056" bIns="4552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056" tIns="45527" rIns="91056" bIns="4552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056" tIns="45527" rIns="91056" bIns="4552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056" tIns="45527" rIns="91056" bIns="4552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95F9-9972-4148-A4DC-E8A70DA58D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53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sldNum="0" hdr="0" ftr="0" dt="0"/>
  <p:txStyles>
    <p:titleStyle>
      <a:lvl1pPr algn="ctr" defTabSz="91373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38" indent="-342638" algn="l" defTabSz="913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14" indent="-285542" algn="l" defTabSz="91373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58" indent="-228424" algn="l" defTabSz="913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18" indent="-228424" algn="l" defTabSz="91373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0" indent="-228424" algn="l" defTabSz="91373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39" indent="-228424" algn="l" defTabSz="913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12" indent="-228424" algn="l" defTabSz="913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73" indent="-228424" algn="l" defTabSz="913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33" indent="-228424" algn="l" defTabSz="913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0" algn="l" defTabSz="913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4" algn="l" defTabSz="913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4" algn="l" defTabSz="913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66" algn="l" defTabSz="913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15" algn="l" defTabSz="913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5" algn="l" defTabSz="913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36" algn="l" defTabSz="913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97" algn="l" defTabSz="913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22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4.png"/><Relationship Id="rId7" Type="http://schemas.openxmlformats.org/officeDocument/2006/relationships/diagramData" Target="../diagrams/data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microsoft.com/office/2007/relationships/diagramDrawing" Target="../diagrams/drawing1.xml"/><Relationship Id="rId5" Type="http://schemas.openxmlformats.org/officeDocument/2006/relationships/image" Target="../media/image15.jpe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6.png"/><Relationship Id="rId2" Type="http://schemas.openxmlformats.org/officeDocument/2006/relationships/image" Target="../media/image13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16.png"/><Relationship Id="rId2" Type="http://schemas.openxmlformats.org/officeDocument/2006/relationships/image" Target="../media/image1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6.png"/><Relationship Id="rId2" Type="http://schemas.openxmlformats.org/officeDocument/2006/relationships/image" Target="../media/image32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19872" y="4844400"/>
            <a:ext cx="2732504" cy="25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225" tIns="34102" rIns="68225" bIns="34102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2025 </a:t>
            </a:r>
            <a:r>
              <a:rPr lang="ru-RU" sz="1200" b="1" dirty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 г. Астана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3" y="2218331"/>
            <a:ext cx="9144000" cy="438503"/>
          </a:xfrm>
          <a:prstGeom prst="rect">
            <a:avLst/>
          </a:prstGeom>
        </p:spPr>
        <p:txBody>
          <a:bodyPr wrap="square" lIns="68225" tIns="34102" rIns="68225" bIns="34102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2815" y="2133973"/>
            <a:ext cx="7179521" cy="11768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225" tIns="34102" rIns="68225" bIns="34102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tx2"/>
                </a:solidFill>
                <a:latin typeface="Arial Narrow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КАРТА КОРРУПЦИОННЫХ РИСКОВ</a:t>
            </a:r>
            <a:endParaRPr lang="ru-RU" altLang="ko-KR" sz="2400" b="1" dirty="0" smtClean="0">
              <a:solidFill>
                <a:schemeClr val="tx2"/>
              </a:solidFill>
              <a:latin typeface="Arial Narrow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altLang="ko-KR" sz="2400" b="1" dirty="0" smtClean="0">
                <a:solidFill>
                  <a:schemeClr val="tx2"/>
                </a:solidFill>
                <a:latin typeface="Arial Narrow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 </a:t>
            </a:r>
            <a:r>
              <a:rPr lang="ru-RU" altLang="ko-KR" sz="2400" b="1" dirty="0" smtClean="0">
                <a:solidFill>
                  <a:schemeClr val="tx2"/>
                </a:solidFill>
                <a:latin typeface="Arial Narrow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итогам </a:t>
            </a:r>
            <a:r>
              <a:rPr lang="ru-RU" altLang="ko-KR" sz="2400" b="1" dirty="0" smtClean="0">
                <a:solidFill>
                  <a:schemeClr val="tx2"/>
                </a:solidFill>
                <a:latin typeface="Arial Narrow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внешнего </a:t>
            </a:r>
            <a:r>
              <a:rPr lang="ru-RU" altLang="ko-KR" sz="2400" b="1" dirty="0">
                <a:solidFill>
                  <a:schemeClr val="tx2"/>
                </a:solidFill>
                <a:latin typeface="Arial Narrow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анализа коррупционных рисков в деятельности </a:t>
            </a:r>
            <a:r>
              <a:rPr lang="ru-RU" altLang="ko-KR" sz="2400" b="1" dirty="0" smtClean="0">
                <a:solidFill>
                  <a:schemeClr val="tx2"/>
                </a:solidFill>
                <a:latin typeface="Arial Narrow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НЦЭЛС</a:t>
            </a:r>
            <a:endParaRPr lang="ru-RU" altLang="ko-KR" sz="2400" b="1" dirty="0">
              <a:solidFill>
                <a:schemeClr val="tx2"/>
              </a:solidFill>
              <a:latin typeface="Arial Narrow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4688847"/>
            <a:ext cx="1519172" cy="24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225" tIns="34102" rIns="68225" bIns="34102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www.ndda.kz</a:t>
            </a:r>
            <a:endParaRPr lang="ru-RU" sz="11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18" y="1203598"/>
            <a:ext cx="739314" cy="80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BEDD1520-413E-4ED6-A0FB-469C63D82BBF}"/>
              </a:ext>
            </a:extLst>
          </p:cNvPr>
          <p:cNvSpPr/>
          <p:nvPr/>
        </p:nvSpPr>
        <p:spPr>
          <a:xfrm>
            <a:off x="0" y="0"/>
            <a:ext cx="9145153" cy="1059582"/>
          </a:xfrm>
          <a:custGeom>
            <a:avLst/>
            <a:gdLst/>
            <a:ahLst/>
            <a:cxnLst/>
            <a:rect l="l" t="t" r="r" b="b"/>
            <a:pathLst>
              <a:path w="8068945" h="646430">
                <a:moveTo>
                  <a:pt x="8068492" y="0"/>
                </a:moveTo>
                <a:lnTo>
                  <a:pt x="0" y="0"/>
                </a:lnTo>
                <a:lnTo>
                  <a:pt x="423169" y="646419"/>
                </a:lnTo>
                <a:lnTo>
                  <a:pt x="8068492" y="646419"/>
                </a:lnTo>
                <a:lnTo>
                  <a:pt x="806849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РГП «</a:t>
            </a:r>
            <a:r>
              <a:rPr lang="ru-RU" dirty="0">
                <a:solidFill>
                  <a:schemeClr val="bg1"/>
                </a:solidFill>
              </a:rPr>
              <a:t>Национальный центр экспертизы лекарственных средств и медицинских изделий»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Комитета медицинского и фармацевтического контроля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Министерства здравоохранения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18522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6D661FB-A27D-45AF-A309-79C54123C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6" y="169863"/>
            <a:ext cx="341029" cy="341029"/>
          </a:xfrm>
          <a:prstGeom prst="rect">
            <a:avLst/>
          </a:prstGeom>
        </p:spPr>
      </p:pic>
      <p:pic>
        <p:nvPicPr>
          <p:cNvPr id="48" name="Picture 3" descr="D:\НЦЭЛС\Презентации\Форма для презентации\Материалы и всякие штуки для презентации\Шапка НЦЭЛС 1.png">
            <a:extLst>
              <a:ext uri="{FF2B5EF4-FFF2-40B4-BE49-F238E27FC236}">
                <a16:creationId xmlns="" xmlns:a16="http://schemas.microsoft.com/office/drawing/2014/main" id="{284DB1BC-C179-7741-09BE-FDE11E898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6537" y="573908"/>
            <a:ext cx="86800" cy="88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636" y="538814"/>
            <a:ext cx="81985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46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пунктов: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12 пунктов - в сфере ценообразования ЛС и МИ, 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пунктов – в сфере экспертизы МИ, 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пункта – в сфере инспекции производство МИ, 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пункта – в сфере закупа ЛС и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МИ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18 пунктов -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по организационным вопросам.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47533F6-A52D-4D42-95A6-9FDE9FF3E64C}"/>
              </a:ext>
            </a:extLst>
          </p:cNvPr>
          <p:cNvSpPr txBox="1"/>
          <p:nvPr/>
        </p:nvSpPr>
        <p:spPr>
          <a:xfrm>
            <a:off x="3142495" y="2170399"/>
            <a:ext cx="2937643" cy="124649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just" defTabSz="685766"/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685766"/>
            <a:endParaRPr lang="ru-RU" sz="9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685766"/>
            <a:endParaRPr lang="ru-RU" sz="5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685766">
              <a:spcAft>
                <a:spcPts val="450"/>
              </a:spcAft>
            </a:pPr>
            <a:endParaRPr lang="ru-RU" sz="8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685766">
              <a:spcAft>
                <a:spcPts val="450"/>
              </a:spcAft>
            </a:pPr>
            <a:endParaRPr lang="ru-RU" sz="8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685766">
              <a:spcAft>
                <a:spcPts val="450"/>
              </a:spcAft>
            </a:pPr>
            <a:endParaRPr lang="ru-RU" sz="8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 defTabSz="685766">
              <a:spcAft>
                <a:spcPts val="450"/>
              </a:spcAft>
            </a:pPr>
            <a:endParaRPr lang="ru-RU" sz="8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4054" y="1439952"/>
            <a:ext cx="1512168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12 замечаний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2043" y="2139702"/>
            <a:ext cx="1512168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 замечаний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9080" y="2811119"/>
            <a:ext cx="1512168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6 замечаний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2043" y="3507854"/>
            <a:ext cx="1512168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 замечания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6824211" y="1458709"/>
            <a:ext cx="360040" cy="30243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00" y="2709267"/>
            <a:ext cx="589062" cy="5890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21302" y="270926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Срок устранения –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март 2025 года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24054" y="4144491"/>
            <a:ext cx="1512168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18 замечаний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object 51"/>
          <p:cNvSpPr/>
          <p:nvPr/>
        </p:nvSpPr>
        <p:spPr>
          <a:xfrm>
            <a:off x="-1" y="-3639"/>
            <a:ext cx="9140599" cy="542453"/>
          </a:xfrm>
          <a:custGeom>
            <a:avLst/>
            <a:gdLst/>
            <a:ahLst/>
            <a:cxnLst/>
            <a:rect l="l" t="t" r="r" b="b"/>
            <a:pathLst>
              <a:path w="9133205" h="396240">
                <a:moveTo>
                  <a:pt x="9132675" y="0"/>
                </a:moveTo>
                <a:lnTo>
                  <a:pt x="0" y="0"/>
                </a:lnTo>
                <a:lnTo>
                  <a:pt x="468735" y="396239"/>
                </a:lnTo>
                <a:lnTo>
                  <a:pt x="9132675" y="396239"/>
                </a:lnTo>
                <a:lnTo>
                  <a:pt x="913267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Риски по сферам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4" y="141939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999781774"/>
              </p:ext>
            </p:extLst>
          </p:nvPr>
        </p:nvGraphicFramePr>
        <p:xfrm>
          <a:off x="467544" y="1312444"/>
          <a:ext cx="4680520" cy="366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99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84534797-43D3-BBFF-C35F-BA95BF495E06}"/>
              </a:ext>
            </a:extLst>
          </p:cNvPr>
          <p:cNvSpPr/>
          <p:nvPr/>
        </p:nvSpPr>
        <p:spPr>
          <a:xfrm>
            <a:off x="96693" y="451846"/>
            <a:ext cx="8819245" cy="15177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6D661FB-A27D-45AF-A309-79C54123C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6" y="169863"/>
            <a:ext cx="341029" cy="341029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="" xmlns:a16="http://schemas.microsoft.com/office/drawing/2014/main" id="{BAF8F2E5-609B-2F8D-4806-853582F98E4F}"/>
              </a:ext>
            </a:extLst>
          </p:cNvPr>
          <p:cNvGrpSpPr/>
          <p:nvPr/>
        </p:nvGrpSpPr>
        <p:grpSpPr>
          <a:xfrm>
            <a:off x="83725" y="2091506"/>
            <a:ext cx="8832213" cy="313778"/>
            <a:chOff x="104506" y="2687641"/>
            <a:chExt cx="2702358" cy="313778"/>
          </a:xfrm>
        </p:grpSpPr>
        <p:pic>
          <p:nvPicPr>
            <p:cNvPr id="21" name="Picture 3" descr="D:\НЦЭЛС\Презентации\Форма для презентации\Материалы и всякие штуки для презентации\Шапка НЦЭЛС 1.png">
              <a:extLst>
                <a:ext uri="{FF2B5EF4-FFF2-40B4-BE49-F238E27FC236}">
                  <a16:creationId xmlns="" xmlns:a16="http://schemas.microsoft.com/office/drawing/2014/main" id="{FD84DF10-C0CB-11CE-F86E-8E5AFB3ED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81264" y="1510883"/>
              <a:ext cx="313778" cy="266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089C994-642E-0746-037F-8FD80D677FFC}"/>
                </a:ext>
              </a:extLst>
            </p:cNvPr>
            <p:cNvSpPr txBox="1"/>
            <p:nvPr/>
          </p:nvSpPr>
          <p:spPr>
            <a:xfrm>
              <a:off x="360094" y="2690428"/>
              <a:ext cx="2446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РИСКИ, ВЫЯВЛЕННЫЕ ВАКР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8" name="Picture 3" descr="D:\НЦЭЛС\Презентации\Форма для презентации\Материалы и всякие штуки для презентации\Шапка НЦЭЛС 1.png">
            <a:extLst>
              <a:ext uri="{FF2B5EF4-FFF2-40B4-BE49-F238E27FC236}">
                <a16:creationId xmlns="" xmlns:a16="http://schemas.microsoft.com/office/drawing/2014/main" id="{284DB1BC-C179-7741-09BE-FDE11E898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6537" y="573908"/>
            <a:ext cx="86800" cy="88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B74007E-466F-ED49-660C-0A6D0301FE95}"/>
              </a:ext>
            </a:extLst>
          </p:cNvPr>
          <p:cNvSpPr txBox="1"/>
          <p:nvPr/>
        </p:nvSpPr>
        <p:spPr>
          <a:xfrm>
            <a:off x="64579" y="2640905"/>
            <a:ext cx="873675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914400" latinLnBrk="1">
              <a:buFont typeface="Wingdings" panose="05000000000000000000" pitchFamily="2" charset="2"/>
              <a:buChar char="q"/>
            </a:pPr>
            <a:r>
              <a:rPr lang="ru-RU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Непрозрачность процедуры анализа</a:t>
            </a:r>
          </a:p>
          <a:p>
            <a:pPr marL="171450" indent="-171450" defTabSz="914400" latinLnBrk="1">
              <a:buFont typeface="Wingdings" panose="05000000000000000000" pitchFamily="2" charset="2"/>
              <a:buChar char="q"/>
            </a:pPr>
            <a:r>
              <a:rPr lang="ru-RU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Необъективность наценки по транспортным расходам и риск завышения</a:t>
            </a:r>
          </a:p>
          <a:p>
            <a:pPr marL="171450" indent="-171450" defTabSz="914400" latinLnBrk="1">
              <a:buFont typeface="Wingdings" panose="05000000000000000000" pitchFamily="2" charset="2"/>
              <a:buChar char="q"/>
            </a:pPr>
            <a:r>
              <a:rPr lang="ru-RU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Необоснованность </a:t>
            </a: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учета маркетинговых расходов</a:t>
            </a:r>
          </a:p>
          <a:p>
            <a:pPr marL="171450" indent="-171450" defTabSz="914400" latinLnBrk="1">
              <a:buFont typeface="Wingdings" panose="05000000000000000000" pitchFamily="2" charset="2"/>
              <a:buChar char="q"/>
            </a:pP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Необоснованность оптовых и розничных наценок</a:t>
            </a:r>
          </a:p>
          <a:p>
            <a:pPr marL="171450" indent="-171450" defTabSz="914400" latinLnBrk="1">
              <a:buFont typeface="Wingdings" panose="05000000000000000000" pitchFamily="2" charset="2"/>
              <a:buChar char="q"/>
            </a:pP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Анализ референтных цен на основании необъективных данных</a:t>
            </a:r>
          </a:p>
          <a:p>
            <a:pPr marL="171450" indent="-171450" defTabSz="914400" latinLnBrk="1">
              <a:buFont typeface="Wingdings" panose="05000000000000000000" pitchFamily="2" charset="2"/>
              <a:buChar char="q"/>
            </a:pP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 целях объективности цен ОТП установить требование по предоставлению сертификата «CT-KZ» </a:t>
            </a:r>
          </a:p>
          <a:p>
            <a:pPr marL="171450" indent="-171450" defTabSz="914400" latinLnBrk="1">
              <a:buFont typeface="Wingdings" panose="05000000000000000000" pitchFamily="2" charset="2"/>
              <a:buChar char="q"/>
            </a:pP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Имеет место завышение цен на генерики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pSp>
        <p:nvGrpSpPr>
          <p:cNvPr id="109" name="Группа 108">
            <a:extLst>
              <a:ext uri="{FF2B5EF4-FFF2-40B4-BE49-F238E27FC236}">
                <a16:creationId xmlns="" xmlns:a16="http://schemas.microsoft.com/office/drawing/2014/main" id="{DDD1B683-65B1-AFC0-D256-B7B32B2DE08B}"/>
              </a:ext>
            </a:extLst>
          </p:cNvPr>
          <p:cNvGrpSpPr/>
          <p:nvPr/>
        </p:nvGrpSpPr>
        <p:grpSpPr>
          <a:xfrm>
            <a:off x="306195" y="411500"/>
            <a:ext cx="8140189" cy="1488769"/>
            <a:chOff x="536121" y="952779"/>
            <a:chExt cx="8140189" cy="1488769"/>
          </a:xfrm>
        </p:grpSpPr>
        <p:pic>
          <p:nvPicPr>
            <p:cNvPr id="3" name="Рисунок 2" descr="Изображение выглядит как рисун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102E376-9190-43E5-B328-BC10FD40B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085" y="952779"/>
              <a:ext cx="465626" cy="253916"/>
            </a:xfrm>
            <a:prstGeom prst="rect">
              <a:avLst/>
            </a:prstGeom>
          </p:spPr>
        </p:pic>
        <p:grpSp>
          <p:nvGrpSpPr>
            <p:cNvPr id="22" name="Google Shape;504;p24">
              <a:extLst>
                <a:ext uri="{FF2B5EF4-FFF2-40B4-BE49-F238E27FC236}">
                  <a16:creationId xmlns="" xmlns:a16="http://schemas.microsoft.com/office/drawing/2014/main" id="{BFE44D10-2998-F723-8BA2-75C91C4C485D}"/>
                </a:ext>
              </a:extLst>
            </p:cNvPr>
            <p:cNvGrpSpPr/>
            <p:nvPr/>
          </p:nvGrpSpPr>
          <p:grpSpPr>
            <a:xfrm>
              <a:off x="536121" y="1206505"/>
              <a:ext cx="1219224" cy="1235043"/>
              <a:chOff x="123194" y="1790863"/>
              <a:chExt cx="1344002" cy="1361440"/>
            </a:xfrm>
          </p:grpSpPr>
          <p:sp>
            <p:nvSpPr>
              <p:cNvPr id="23" name="Google Shape;505;p24">
                <a:extLst>
                  <a:ext uri="{FF2B5EF4-FFF2-40B4-BE49-F238E27FC236}">
                    <a16:creationId xmlns="" xmlns:a16="http://schemas.microsoft.com/office/drawing/2014/main" id="{765D930E-ADFE-4923-C28E-EA48CCBE16F5}"/>
                  </a:ext>
                </a:extLst>
              </p:cNvPr>
              <p:cNvSpPr/>
              <p:nvPr/>
            </p:nvSpPr>
            <p:spPr>
              <a:xfrm>
                <a:off x="147031" y="1790863"/>
                <a:ext cx="1320165" cy="1361440"/>
              </a:xfrm>
              <a:custGeom>
                <a:avLst/>
                <a:gdLst/>
                <a:ahLst/>
                <a:cxnLst/>
                <a:rect l="l" t="t" r="r" b="b"/>
                <a:pathLst>
                  <a:path w="1320165" h="1361439" extrusionOk="0">
                    <a:moveTo>
                      <a:pt x="657100" y="1361237"/>
                    </a:moveTo>
                    <a:lnTo>
                      <a:pt x="0" y="683469"/>
                    </a:lnTo>
                    <a:lnTo>
                      <a:pt x="662628" y="0"/>
                    </a:lnTo>
                    <a:lnTo>
                      <a:pt x="1319729" y="677768"/>
                    </a:lnTo>
                    <a:lnTo>
                      <a:pt x="657100" y="1361237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" name="Google Shape;506;p24">
                <a:extLst>
                  <a:ext uri="{FF2B5EF4-FFF2-40B4-BE49-F238E27FC236}">
                    <a16:creationId xmlns="" xmlns:a16="http://schemas.microsoft.com/office/drawing/2014/main" id="{A12E4AA1-C5EA-6FA3-E406-3916A0C71A84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3194" y="1835186"/>
                <a:ext cx="1205218" cy="1243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" name="Google Shape;507;p24">
              <a:extLst>
                <a:ext uri="{FF2B5EF4-FFF2-40B4-BE49-F238E27FC236}">
                  <a16:creationId xmlns="" xmlns:a16="http://schemas.microsoft.com/office/drawing/2014/main" id="{CD6D3ACD-3FE8-3340-B737-F7F3D3BCF3F7}"/>
                </a:ext>
              </a:extLst>
            </p:cNvPr>
            <p:cNvSpPr txBox="1"/>
            <p:nvPr/>
          </p:nvSpPr>
          <p:spPr>
            <a:xfrm>
              <a:off x="790706" y="1969533"/>
              <a:ext cx="592140" cy="123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1067"/>
              </a:pPr>
              <a:r>
                <a:rPr lang="ru-RU" sz="726" b="1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ЗАЯВИТЕЛЬ</a:t>
              </a:r>
              <a:endParaRPr sz="726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6" name="Google Shape;508;p24">
              <a:extLst>
                <a:ext uri="{FF2B5EF4-FFF2-40B4-BE49-F238E27FC236}">
                  <a16:creationId xmlns="" xmlns:a16="http://schemas.microsoft.com/office/drawing/2014/main" id="{829B1E96-B831-6051-0E6B-FE4A15F7D26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28161" y="1545887"/>
              <a:ext cx="341642" cy="35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509;p24">
              <a:extLst>
                <a:ext uri="{FF2B5EF4-FFF2-40B4-BE49-F238E27FC236}">
                  <a16:creationId xmlns="" xmlns:a16="http://schemas.microsoft.com/office/drawing/2014/main" id="{7E0B6A33-0F19-A908-D595-CEA86706C660}"/>
                </a:ext>
              </a:extLst>
            </p:cNvPr>
            <p:cNvSpPr/>
            <p:nvPr/>
          </p:nvSpPr>
          <p:spPr>
            <a:xfrm>
              <a:off x="1866078" y="1283993"/>
              <a:ext cx="971790" cy="1080086"/>
            </a:xfrm>
            <a:custGeom>
              <a:avLst/>
              <a:gdLst/>
              <a:ahLst/>
              <a:cxnLst/>
              <a:rect l="l" t="t" r="r" b="b"/>
              <a:pathLst>
                <a:path w="1071245" h="1190625" extrusionOk="0">
                  <a:moveTo>
                    <a:pt x="1070699" y="1190399"/>
                  </a:moveTo>
                  <a:lnTo>
                    <a:pt x="0" y="1190399"/>
                  </a:lnTo>
                  <a:lnTo>
                    <a:pt x="0" y="0"/>
                  </a:lnTo>
                  <a:lnTo>
                    <a:pt x="1070699" y="0"/>
                  </a:lnTo>
                  <a:lnTo>
                    <a:pt x="1070699" y="1190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10;p24">
              <a:extLst>
                <a:ext uri="{FF2B5EF4-FFF2-40B4-BE49-F238E27FC236}">
                  <a16:creationId xmlns="" xmlns:a16="http://schemas.microsoft.com/office/drawing/2014/main" id="{3958FA8B-F831-016A-7C44-E4A3444802AE}"/>
                </a:ext>
              </a:extLst>
            </p:cNvPr>
            <p:cNvSpPr/>
            <p:nvPr/>
          </p:nvSpPr>
          <p:spPr>
            <a:xfrm>
              <a:off x="1866078" y="1283993"/>
              <a:ext cx="971207" cy="1079438"/>
            </a:xfrm>
            <a:custGeom>
              <a:avLst/>
              <a:gdLst/>
              <a:ahLst/>
              <a:cxnLst/>
              <a:rect l="l" t="t" r="r" b="b"/>
              <a:pathLst>
                <a:path w="1071245" h="1190625" extrusionOk="0">
                  <a:moveTo>
                    <a:pt x="0" y="0"/>
                  </a:moveTo>
                  <a:lnTo>
                    <a:pt x="1070699" y="0"/>
                  </a:lnTo>
                  <a:lnTo>
                    <a:pt x="1070699" y="1190399"/>
                  </a:lnTo>
                  <a:lnTo>
                    <a:pt x="0" y="11903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25" cap="flat" cmpd="sng">
              <a:solidFill>
                <a:srgbClr val="0070C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11;p24">
              <a:extLst>
                <a:ext uri="{FF2B5EF4-FFF2-40B4-BE49-F238E27FC236}">
                  <a16:creationId xmlns="" xmlns:a16="http://schemas.microsoft.com/office/drawing/2014/main" id="{8C3E1162-EE6D-F2D9-3A63-F61351386202}"/>
                </a:ext>
              </a:extLst>
            </p:cNvPr>
            <p:cNvSpPr txBox="1"/>
            <p:nvPr/>
          </p:nvSpPr>
          <p:spPr>
            <a:xfrm>
              <a:off x="1941438" y="1371515"/>
              <a:ext cx="819730" cy="30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686" rIns="0" bIns="0" anchor="t" anchorCtr="0">
              <a:spAutoFit/>
            </a:bodyPr>
            <a:lstStyle/>
            <a:p>
              <a:pPr marL="11521" marR="4608" algn="ctr"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ru-RU" sz="544" b="1">
                  <a:solidFill>
                    <a:srgbClr val="1E4E78"/>
                  </a:solidFill>
                  <a:latin typeface="Tahoma"/>
                  <a:ea typeface="Tahoma"/>
                  <a:cs typeface="Tahoma"/>
                  <a:sym typeface="Tahoma"/>
                </a:rPr>
                <a:t>Регистрация на портале Референтное ценообразование</a:t>
              </a:r>
              <a:endParaRPr sz="54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0" name="Google Shape;512;p24">
              <a:extLst>
                <a:ext uri="{FF2B5EF4-FFF2-40B4-BE49-F238E27FC236}">
                  <a16:creationId xmlns="" xmlns:a16="http://schemas.microsoft.com/office/drawing/2014/main" id="{428F7BEE-632C-0A97-BDF7-140986C46C54}"/>
                </a:ext>
              </a:extLst>
            </p:cNvPr>
            <p:cNvGrpSpPr/>
            <p:nvPr/>
          </p:nvGrpSpPr>
          <p:grpSpPr>
            <a:xfrm>
              <a:off x="2227445" y="1139062"/>
              <a:ext cx="248852" cy="251732"/>
              <a:chOff x="1987612" y="1716517"/>
              <a:chExt cx="274320" cy="277495"/>
            </a:xfrm>
          </p:grpSpPr>
          <p:sp>
            <p:nvSpPr>
              <p:cNvPr id="31" name="Google Shape;513;p24">
                <a:extLst>
                  <a:ext uri="{FF2B5EF4-FFF2-40B4-BE49-F238E27FC236}">
                    <a16:creationId xmlns="" xmlns:a16="http://schemas.microsoft.com/office/drawing/2014/main" id="{1C4AF9A0-529F-BAD1-98C4-3A89C197DC70}"/>
                  </a:ext>
                </a:extLst>
              </p:cNvPr>
              <p:cNvSpPr/>
              <p:nvPr/>
            </p:nvSpPr>
            <p:spPr>
              <a:xfrm>
                <a:off x="1987612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19" h="277494" extrusionOk="0">
                    <a:moveTo>
                      <a:pt x="136912" y="277199"/>
                    </a:moveTo>
                    <a:lnTo>
                      <a:pt x="0" y="138599"/>
                    </a:ln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514;p24">
                <a:extLst>
                  <a:ext uri="{FF2B5EF4-FFF2-40B4-BE49-F238E27FC236}">
                    <a16:creationId xmlns="" xmlns:a16="http://schemas.microsoft.com/office/drawing/2014/main" id="{D604BC17-ABAA-CF1D-CCB1-0C1AEBA6017B}"/>
                  </a:ext>
                </a:extLst>
              </p:cNvPr>
              <p:cNvSpPr/>
              <p:nvPr/>
            </p:nvSpPr>
            <p:spPr>
              <a:xfrm>
                <a:off x="1987612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19" h="277494" extrusionOk="0">
                    <a:moveTo>
                      <a:pt x="0" y="138599"/>
                    </a:move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lnTo>
                      <a:pt x="0" y="138599"/>
                    </a:lnTo>
                    <a:close/>
                  </a:path>
                </a:pathLst>
              </a:custGeom>
              <a:noFill/>
              <a:ln w="126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515;p24">
              <a:extLst>
                <a:ext uri="{FF2B5EF4-FFF2-40B4-BE49-F238E27FC236}">
                  <a16:creationId xmlns="" xmlns:a16="http://schemas.microsoft.com/office/drawing/2014/main" id="{7F49CC06-D4A7-2DBE-3499-78D9D5B08EC6}"/>
                </a:ext>
              </a:extLst>
            </p:cNvPr>
            <p:cNvSpPr txBox="1"/>
            <p:nvPr/>
          </p:nvSpPr>
          <p:spPr>
            <a:xfrm>
              <a:off x="2289933" y="1150049"/>
              <a:ext cx="126144" cy="207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1867"/>
              </a:pPr>
              <a:r>
                <a:rPr lang="ru-RU" sz="127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 sz="127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4" name="Google Shape;516;p24">
              <a:extLst>
                <a:ext uri="{FF2B5EF4-FFF2-40B4-BE49-F238E27FC236}">
                  <a16:creationId xmlns="" xmlns:a16="http://schemas.microsoft.com/office/drawing/2014/main" id="{1B434830-9D8E-F546-B714-E2BE5723E0C3}"/>
                </a:ext>
              </a:extLst>
            </p:cNvPr>
            <p:cNvGrpSpPr/>
            <p:nvPr/>
          </p:nvGrpSpPr>
          <p:grpSpPr>
            <a:xfrm>
              <a:off x="1675143" y="1283993"/>
              <a:ext cx="2383035" cy="1080086"/>
              <a:chOff x="1378787" y="1876282"/>
              <a:chExt cx="2626920" cy="1190625"/>
            </a:xfrm>
          </p:grpSpPr>
          <p:pic>
            <p:nvPicPr>
              <p:cNvPr id="36" name="Google Shape;517;p24">
                <a:extLst>
                  <a:ext uri="{FF2B5EF4-FFF2-40B4-BE49-F238E27FC236}">
                    <a16:creationId xmlns="" xmlns:a16="http://schemas.microsoft.com/office/drawing/2014/main" id="{BB7901D2-2324-969C-4B9C-9140C6DF43B8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378787" y="2392167"/>
                <a:ext cx="162713" cy="1229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" name="Google Shape;518;p24">
                <a:extLst>
                  <a:ext uri="{FF2B5EF4-FFF2-40B4-BE49-F238E27FC236}">
                    <a16:creationId xmlns="" xmlns:a16="http://schemas.microsoft.com/office/drawing/2014/main" id="{80A8BD47-8F1F-B7BE-CFFA-C03A364EB755}"/>
                  </a:ext>
                </a:extLst>
              </p:cNvPr>
              <p:cNvSpPr/>
              <p:nvPr/>
            </p:nvSpPr>
            <p:spPr>
              <a:xfrm>
                <a:off x="29344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1070699" y="1190399"/>
                    </a:moveTo>
                    <a:lnTo>
                      <a:pt x="0" y="1190399"/>
                    </a:lnTo>
                    <a:lnTo>
                      <a:pt x="0" y="0"/>
                    </a:lnTo>
                    <a:lnTo>
                      <a:pt x="1070699" y="0"/>
                    </a:lnTo>
                    <a:lnTo>
                      <a:pt x="1070699" y="11903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19;p24">
                <a:extLst>
                  <a:ext uri="{FF2B5EF4-FFF2-40B4-BE49-F238E27FC236}">
                    <a16:creationId xmlns="" xmlns:a16="http://schemas.microsoft.com/office/drawing/2014/main" id="{E7782476-F01C-D3ED-A078-C8B40EC98494}"/>
                  </a:ext>
                </a:extLst>
              </p:cNvPr>
              <p:cNvSpPr/>
              <p:nvPr/>
            </p:nvSpPr>
            <p:spPr>
              <a:xfrm>
                <a:off x="29344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0" y="0"/>
                    </a:moveTo>
                    <a:lnTo>
                      <a:pt x="1070699" y="0"/>
                    </a:lnTo>
                    <a:lnTo>
                      <a:pt x="1070699" y="1190399"/>
                    </a:lnTo>
                    <a:lnTo>
                      <a:pt x="0" y="11903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25" cap="flat" cmpd="sng">
                <a:solidFill>
                  <a:srgbClr val="0070C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" name="Google Shape;520;p24">
              <a:extLst>
                <a:ext uri="{FF2B5EF4-FFF2-40B4-BE49-F238E27FC236}">
                  <a16:creationId xmlns="" xmlns:a16="http://schemas.microsoft.com/office/drawing/2014/main" id="{FAA04668-78C6-F226-B733-BCDF56581EEA}"/>
                </a:ext>
              </a:extLst>
            </p:cNvPr>
            <p:cNvSpPr txBox="1"/>
            <p:nvPr/>
          </p:nvSpPr>
          <p:spPr>
            <a:xfrm>
              <a:off x="3158116" y="1371515"/>
              <a:ext cx="827282" cy="207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algn="ctr">
                <a:lnSpc>
                  <a:spcPct val="117499"/>
                </a:lnSpc>
                <a:buClr>
                  <a:srgbClr val="000000"/>
                </a:buClr>
                <a:buSzPts val="800"/>
              </a:pPr>
              <a:r>
                <a:rPr lang="ru-RU" sz="544" b="1">
                  <a:solidFill>
                    <a:srgbClr val="1E4E78"/>
                  </a:solidFill>
                  <a:latin typeface="Tahoma"/>
                  <a:ea typeface="Tahoma"/>
                  <a:cs typeface="Tahoma"/>
                  <a:sym typeface="Tahoma"/>
                </a:rPr>
                <a:t>Заключение договора</a:t>
              </a:r>
              <a:endParaRPr sz="54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algn="ctr">
                <a:lnSpc>
                  <a:spcPct val="117499"/>
                </a:lnSpc>
                <a:buClr>
                  <a:srgbClr val="000000"/>
                </a:buClr>
                <a:buSzPts val="800"/>
              </a:pPr>
              <a:r>
                <a:rPr lang="ru-RU" sz="544" b="1">
                  <a:solidFill>
                    <a:srgbClr val="1E4E78"/>
                  </a:solidFill>
                  <a:latin typeface="Tahoma"/>
                  <a:ea typeface="Tahoma"/>
                  <a:cs typeface="Tahoma"/>
                  <a:sym typeface="Tahoma"/>
                </a:rPr>
                <a:t>/ оплата услуги</a:t>
              </a:r>
              <a:endParaRPr sz="54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0" name="Google Shape;521;p24">
              <a:extLst>
                <a:ext uri="{FF2B5EF4-FFF2-40B4-BE49-F238E27FC236}">
                  <a16:creationId xmlns="" xmlns:a16="http://schemas.microsoft.com/office/drawing/2014/main" id="{9449E2C9-899B-E1AF-71ED-35BAB08D8F23}"/>
                </a:ext>
              </a:extLst>
            </p:cNvPr>
            <p:cNvGrpSpPr/>
            <p:nvPr/>
          </p:nvGrpSpPr>
          <p:grpSpPr>
            <a:xfrm>
              <a:off x="3447756" y="1139062"/>
              <a:ext cx="248852" cy="251732"/>
              <a:chOff x="3332812" y="1716517"/>
              <a:chExt cx="274320" cy="277495"/>
            </a:xfrm>
          </p:grpSpPr>
          <p:sp>
            <p:nvSpPr>
              <p:cNvPr id="43" name="Google Shape;522;p24">
                <a:extLst>
                  <a:ext uri="{FF2B5EF4-FFF2-40B4-BE49-F238E27FC236}">
                    <a16:creationId xmlns="" xmlns:a16="http://schemas.microsoft.com/office/drawing/2014/main" id="{FB643674-A976-598C-8BC3-055D397719D3}"/>
                  </a:ext>
                </a:extLst>
              </p:cNvPr>
              <p:cNvSpPr/>
              <p:nvPr/>
            </p:nvSpPr>
            <p:spPr>
              <a:xfrm>
                <a:off x="3332812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136912" y="277199"/>
                    </a:moveTo>
                    <a:lnTo>
                      <a:pt x="0" y="138599"/>
                    </a:ln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23;p24">
                <a:extLst>
                  <a:ext uri="{FF2B5EF4-FFF2-40B4-BE49-F238E27FC236}">
                    <a16:creationId xmlns="" xmlns:a16="http://schemas.microsoft.com/office/drawing/2014/main" id="{2C82A258-EA27-5BF3-F4AD-011BB9A1511C}"/>
                  </a:ext>
                </a:extLst>
              </p:cNvPr>
              <p:cNvSpPr/>
              <p:nvPr/>
            </p:nvSpPr>
            <p:spPr>
              <a:xfrm>
                <a:off x="3332812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0" y="138599"/>
                    </a:move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lnTo>
                      <a:pt x="0" y="138599"/>
                    </a:lnTo>
                    <a:close/>
                  </a:path>
                </a:pathLst>
              </a:custGeom>
              <a:noFill/>
              <a:ln w="126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" name="Google Shape;524;p24">
              <a:extLst>
                <a:ext uri="{FF2B5EF4-FFF2-40B4-BE49-F238E27FC236}">
                  <a16:creationId xmlns="" xmlns:a16="http://schemas.microsoft.com/office/drawing/2014/main" id="{F1159E04-5947-BE13-F113-0ABC35360873}"/>
                </a:ext>
              </a:extLst>
            </p:cNvPr>
            <p:cNvSpPr txBox="1"/>
            <p:nvPr/>
          </p:nvSpPr>
          <p:spPr>
            <a:xfrm>
              <a:off x="3510274" y="1150049"/>
              <a:ext cx="126144" cy="207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1867"/>
              </a:pPr>
              <a:r>
                <a:rPr lang="ru-RU" sz="127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sz="127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52" name="Google Shape;525;p24">
              <a:extLst>
                <a:ext uri="{FF2B5EF4-FFF2-40B4-BE49-F238E27FC236}">
                  <a16:creationId xmlns="" xmlns:a16="http://schemas.microsoft.com/office/drawing/2014/main" id="{028BDD66-AF80-2AA9-7C03-22EC411C1154}"/>
                </a:ext>
              </a:extLst>
            </p:cNvPr>
            <p:cNvGrpSpPr/>
            <p:nvPr/>
          </p:nvGrpSpPr>
          <p:grpSpPr>
            <a:xfrm>
              <a:off x="4306699" y="1283993"/>
              <a:ext cx="971790" cy="1080086"/>
              <a:chOff x="4279662" y="1876282"/>
              <a:chExt cx="1071245" cy="1190625"/>
            </a:xfrm>
          </p:grpSpPr>
          <p:sp>
            <p:nvSpPr>
              <p:cNvPr id="53" name="Google Shape;526;p24">
                <a:extLst>
                  <a:ext uri="{FF2B5EF4-FFF2-40B4-BE49-F238E27FC236}">
                    <a16:creationId xmlns="" xmlns:a16="http://schemas.microsoft.com/office/drawing/2014/main" id="{A5D45B55-2F3D-6317-7CAE-16165C48EB28}"/>
                  </a:ext>
                </a:extLst>
              </p:cNvPr>
              <p:cNvSpPr/>
              <p:nvPr/>
            </p:nvSpPr>
            <p:spPr>
              <a:xfrm>
                <a:off x="42796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1070699" y="1190399"/>
                    </a:moveTo>
                    <a:lnTo>
                      <a:pt x="0" y="1190399"/>
                    </a:lnTo>
                    <a:lnTo>
                      <a:pt x="0" y="0"/>
                    </a:lnTo>
                    <a:lnTo>
                      <a:pt x="1070699" y="0"/>
                    </a:lnTo>
                    <a:lnTo>
                      <a:pt x="1070699" y="11903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27;p24">
                <a:extLst>
                  <a:ext uri="{FF2B5EF4-FFF2-40B4-BE49-F238E27FC236}">
                    <a16:creationId xmlns="" xmlns:a16="http://schemas.microsoft.com/office/drawing/2014/main" id="{3ECE7D7C-C9D0-AA3B-7064-23BA32BF4E35}"/>
                  </a:ext>
                </a:extLst>
              </p:cNvPr>
              <p:cNvSpPr/>
              <p:nvPr/>
            </p:nvSpPr>
            <p:spPr>
              <a:xfrm>
                <a:off x="42796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0" y="0"/>
                    </a:moveTo>
                    <a:lnTo>
                      <a:pt x="1070699" y="0"/>
                    </a:lnTo>
                    <a:lnTo>
                      <a:pt x="1070699" y="1190399"/>
                    </a:lnTo>
                    <a:lnTo>
                      <a:pt x="0" y="11903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25" cap="flat" cmpd="sng">
                <a:solidFill>
                  <a:srgbClr val="0070C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28;p24">
              <a:extLst>
                <a:ext uri="{FF2B5EF4-FFF2-40B4-BE49-F238E27FC236}">
                  <a16:creationId xmlns="" xmlns:a16="http://schemas.microsoft.com/office/drawing/2014/main" id="{FA4FE422-7F87-BE02-5189-BA728D1C5B78}"/>
                </a:ext>
              </a:extLst>
            </p:cNvPr>
            <p:cNvSpPr txBox="1"/>
            <p:nvPr/>
          </p:nvSpPr>
          <p:spPr>
            <a:xfrm>
              <a:off x="4527818" y="1371515"/>
              <a:ext cx="528864" cy="209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686" rIns="0" bIns="0" anchor="t" anchorCtr="0">
              <a:spAutoFit/>
            </a:bodyPr>
            <a:lstStyle/>
            <a:p>
              <a:pPr marL="76616" marR="4608" indent="-65671"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ru-RU" sz="544" b="1">
                  <a:solidFill>
                    <a:srgbClr val="1E4E78"/>
                  </a:solidFill>
                  <a:latin typeface="Tahoma"/>
                  <a:ea typeface="Tahoma"/>
                  <a:cs typeface="Tahoma"/>
                  <a:sym typeface="Tahoma"/>
                </a:rPr>
                <a:t>Рассмотрение экспертом</a:t>
              </a:r>
              <a:endParaRPr sz="54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56" name="Google Shape;529;p24">
              <a:extLst>
                <a:ext uri="{FF2B5EF4-FFF2-40B4-BE49-F238E27FC236}">
                  <a16:creationId xmlns="" xmlns:a16="http://schemas.microsoft.com/office/drawing/2014/main" id="{8C736CF9-C405-D2AF-1B1A-11A1AA96A86C}"/>
                </a:ext>
              </a:extLst>
            </p:cNvPr>
            <p:cNvGrpSpPr/>
            <p:nvPr/>
          </p:nvGrpSpPr>
          <p:grpSpPr>
            <a:xfrm>
              <a:off x="4668066" y="1139062"/>
              <a:ext cx="248852" cy="251732"/>
              <a:chOff x="4678012" y="1716517"/>
              <a:chExt cx="274320" cy="277495"/>
            </a:xfrm>
          </p:grpSpPr>
          <p:sp>
            <p:nvSpPr>
              <p:cNvPr id="57" name="Google Shape;530;p24">
                <a:extLst>
                  <a:ext uri="{FF2B5EF4-FFF2-40B4-BE49-F238E27FC236}">
                    <a16:creationId xmlns="" xmlns:a16="http://schemas.microsoft.com/office/drawing/2014/main" id="{A5AF2620-A24B-A346-2F35-948001F8BB06}"/>
                  </a:ext>
                </a:extLst>
              </p:cNvPr>
              <p:cNvSpPr/>
              <p:nvPr/>
            </p:nvSpPr>
            <p:spPr>
              <a:xfrm>
                <a:off x="4678012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136912" y="277199"/>
                    </a:moveTo>
                    <a:lnTo>
                      <a:pt x="0" y="138599"/>
                    </a:ln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31;p24">
                <a:extLst>
                  <a:ext uri="{FF2B5EF4-FFF2-40B4-BE49-F238E27FC236}">
                    <a16:creationId xmlns="" xmlns:a16="http://schemas.microsoft.com/office/drawing/2014/main" id="{B753E74D-4696-3FE4-C61A-60C7559971E8}"/>
                  </a:ext>
                </a:extLst>
              </p:cNvPr>
              <p:cNvSpPr/>
              <p:nvPr/>
            </p:nvSpPr>
            <p:spPr>
              <a:xfrm>
                <a:off x="4678012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0" y="138599"/>
                    </a:move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lnTo>
                      <a:pt x="0" y="138599"/>
                    </a:lnTo>
                    <a:close/>
                  </a:path>
                </a:pathLst>
              </a:custGeom>
              <a:noFill/>
              <a:ln w="126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" name="Google Shape;532;p24">
              <a:extLst>
                <a:ext uri="{FF2B5EF4-FFF2-40B4-BE49-F238E27FC236}">
                  <a16:creationId xmlns="" xmlns:a16="http://schemas.microsoft.com/office/drawing/2014/main" id="{CAA4103C-43C1-CD8C-FD87-B3E7C4872B71}"/>
                </a:ext>
              </a:extLst>
            </p:cNvPr>
            <p:cNvSpPr txBox="1"/>
            <p:nvPr/>
          </p:nvSpPr>
          <p:spPr>
            <a:xfrm>
              <a:off x="4730615" y="1150049"/>
              <a:ext cx="126144" cy="207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1867"/>
              </a:pPr>
              <a:r>
                <a:rPr lang="ru-RU" sz="127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sz="127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60" name="Google Shape;533;p24">
              <a:extLst>
                <a:ext uri="{FF2B5EF4-FFF2-40B4-BE49-F238E27FC236}">
                  <a16:creationId xmlns="" xmlns:a16="http://schemas.microsoft.com/office/drawing/2014/main" id="{4828C6F0-B9A5-7CD3-A347-3D96DABCB6C5}"/>
                </a:ext>
              </a:extLst>
            </p:cNvPr>
            <p:cNvGrpSpPr/>
            <p:nvPr/>
          </p:nvGrpSpPr>
          <p:grpSpPr>
            <a:xfrm>
              <a:off x="5527010" y="1283993"/>
              <a:ext cx="971790" cy="1080086"/>
              <a:chOff x="5624862" y="1876282"/>
              <a:chExt cx="1071245" cy="1190625"/>
            </a:xfrm>
          </p:grpSpPr>
          <p:sp>
            <p:nvSpPr>
              <p:cNvPr id="61" name="Google Shape;534;p24">
                <a:extLst>
                  <a:ext uri="{FF2B5EF4-FFF2-40B4-BE49-F238E27FC236}">
                    <a16:creationId xmlns="" xmlns:a16="http://schemas.microsoft.com/office/drawing/2014/main" id="{A682D409-28D9-D1E9-E4D7-1F98416DCE16}"/>
                  </a:ext>
                </a:extLst>
              </p:cNvPr>
              <p:cNvSpPr/>
              <p:nvPr/>
            </p:nvSpPr>
            <p:spPr>
              <a:xfrm>
                <a:off x="56248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1070699" y="1190399"/>
                    </a:moveTo>
                    <a:lnTo>
                      <a:pt x="0" y="1190399"/>
                    </a:lnTo>
                    <a:lnTo>
                      <a:pt x="0" y="0"/>
                    </a:lnTo>
                    <a:lnTo>
                      <a:pt x="1070699" y="0"/>
                    </a:lnTo>
                    <a:lnTo>
                      <a:pt x="1070699" y="11903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535;p24">
                <a:extLst>
                  <a:ext uri="{FF2B5EF4-FFF2-40B4-BE49-F238E27FC236}">
                    <a16:creationId xmlns="" xmlns:a16="http://schemas.microsoft.com/office/drawing/2014/main" id="{9D950535-63E5-3B22-E680-78F911AE9ADE}"/>
                  </a:ext>
                </a:extLst>
              </p:cNvPr>
              <p:cNvSpPr/>
              <p:nvPr/>
            </p:nvSpPr>
            <p:spPr>
              <a:xfrm>
                <a:off x="56248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0" y="0"/>
                    </a:moveTo>
                    <a:lnTo>
                      <a:pt x="1070699" y="0"/>
                    </a:lnTo>
                    <a:lnTo>
                      <a:pt x="1070699" y="1190399"/>
                    </a:lnTo>
                    <a:lnTo>
                      <a:pt x="0" y="11903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25" cap="flat" cmpd="sng">
                <a:solidFill>
                  <a:srgbClr val="0070C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" name="Google Shape;536;p24">
              <a:extLst>
                <a:ext uri="{FF2B5EF4-FFF2-40B4-BE49-F238E27FC236}">
                  <a16:creationId xmlns="" xmlns:a16="http://schemas.microsoft.com/office/drawing/2014/main" id="{F17BCF9E-C138-EF96-DB98-0A201206E322}"/>
                </a:ext>
              </a:extLst>
            </p:cNvPr>
            <p:cNvSpPr txBox="1"/>
            <p:nvPr/>
          </p:nvSpPr>
          <p:spPr>
            <a:xfrm>
              <a:off x="5775971" y="1450518"/>
              <a:ext cx="473549" cy="95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800"/>
              </a:pPr>
              <a:r>
                <a:rPr lang="ru-RU" sz="544" b="1">
                  <a:solidFill>
                    <a:srgbClr val="1E4E78"/>
                  </a:solidFill>
                  <a:latin typeface="Tahoma"/>
                  <a:ea typeface="Tahoma"/>
                  <a:cs typeface="Tahoma"/>
                  <a:sym typeface="Tahoma"/>
                </a:rPr>
                <a:t>Заключение</a:t>
              </a:r>
              <a:endParaRPr sz="54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64" name="Google Shape;537;p24">
              <a:extLst>
                <a:ext uri="{FF2B5EF4-FFF2-40B4-BE49-F238E27FC236}">
                  <a16:creationId xmlns="" xmlns:a16="http://schemas.microsoft.com/office/drawing/2014/main" id="{2956F849-6BAD-054A-107C-CF1FD7E47DE8}"/>
                </a:ext>
              </a:extLst>
            </p:cNvPr>
            <p:cNvGrpSpPr/>
            <p:nvPr/>
          </p:nvGrpSpPr>
          <p:grpSpPr>
            <a:xfrm>
              <a:off x="5888376" y="1139062"/>
              <a:ext cx="248852" cy="251732"/>
              <a:chOff x="6023211" y="1716517"/>
              <a:chExt cx="274320" cy="277495"/>
            </a:xfrm>
          </p:grpSpPr>
          <p:sp>
            <p:nvSpPr>
              <p:cNvPr id="65" name="Google Shape;538;p24">
                <a:extLst>
                  <a:ext uri="{FF2B5EF4-FFF2-40B4-BE49-F238E27FC236}">
                    <a16:creationId xmlns="" xmlns:a16="http://schemas.microsoft.com/office/drawing/2014/main" id="{F41B636F-68A7-E85A-0646-5E84C0768612}"/>
                  </a:ext>
                </a:extLst>
              </p:cNvPr>
              <p:cNvSpPr/>
              <p:nvPr/>
            </p:nvSpPr>
            <p:spPr>
              <a:xfrm>
                <a:off x="6023211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136912" y="277199"/>
                    </a:moveTo>
                    <a:lnTo>
                      <a:pt x="0" y="138599"/>
                    </a:ln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539;p24">
                <a:extLst>
                  <a:ext uri="{FF2B5EF4-FFF2-40B4-BE49-F238E27FC236}">
                    <a16:creationId xmlns="" xmlns:a16="http://schemas.microsoft.com/office/drawing/2014/main" id="{987AE81C-C938-BFB1-8185-8C32554E2E95}"/>
                  </a:ext>
                </a:extLst>
              </p:cNvPr>
              <p:cNvSpPr/>
              <p:nvPr/>
            </p:nvSpPr>
            <p:spPr>
              <a:xfrm>
                <a:off x="6023211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0" y="138599"/>
                    </a:move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lnTo>
                      <a:pt x="0" y="138599"/>
                    </a:lnTo>
                    <a:close/>
                  </a:path>
                </a:pathLst>
              </a:custGeom>
              <a:noFill/>
              <a:ln w="126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" name="Google Shape;540;p24">
              <a:extLst>
                <a:ext uri="{FF2B5EF4-FFF2-40B4-BE49-F238E27FC236}">
                  <a16:creationId xmlns="" xmlns:a16="http://schemas.microsoft.com/office/drawing/2014/main" id="{6252741E-DF9B-2FD4-B914-650037842D77}"/>
                </a:ext>
              </a:extLst>
            </p:cNvPr>
            <p:cNvSpPr txBox="1"/>
            <p:nvPr/>
          </p:nvSpPr>
          <p:spPr>
            <a:xfrm>
              <a:off x="5950957" y="1150049"/>
              <a:ext cx="126144" cy="207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1867"/>
              </a:pPr>
              <a:r>
                <a:rPr lang="ru-RU" sz="127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 sz="127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68" name="Google Shape;541;p24">
              <a:extLst>
                <a:ext uri="{FF2B5EF4-FFF2-40B4-BE49-F238E27FC236}">
                  <a16:creationId xmlns="" xmlns:a16="http://schemas.microsoft.com/office/drawing/2014/main" id="{A98FB163-B09C-802E-87A5-06A4216CE4DE}"/>
                </a:ext>
              </a:extLst>
            </p:cNvPr>
            <p:cNvGrpSpPr/>
            <p:nvPr/>
          </p:nvGrpSpPr>
          <p:grpSpPr>
            <a:xfrm>
              <a:off x="6747319" y="1283993"/>
              <a:ext cx="971790" cy="1080086"/>
              <a:chOff x="6970062" y="1876282"/>
              <a:chExt cx="1071245" cy="1190625"/>
            </a:xfrm>
          </p:grpSpPr>
          <p:sp>
            <p:nvSpPr>
              <p:cNvPr id="69" name="Google Shape;542;p24">
                <a:extLst>
                  <a:ext uri="{FF2B5EF4-FFF2-40B4-BE49-F238E27FC236}">
                    <a16:creationId xmlns="" xmlns:a16="http://schemas.microsoft.com/office/drawing/2014/main" id="{0171FF7B-3B14-2467-E227-21E8817CF061}"/>
                  </a:ext>
                </a:extLst>
              </p:cNvPr>
              <p:cNvSpPr/>
              <p:nvPr/>
            </p:nvSpPr>
            <p:spPr>
              <a:xfrm>
                <a:off x="69700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1070699" y="1190399"/>
                    </a:moveTo>
                    <a:lnTo>
                      <a:pt x="0" y="1190399"/>
                    </a:lnTo>
                    <a:lnTo>
                      <a:pt x="0" y="0"/>
                    </a:lnTo>
                    <a:lnTo>
                      <a:pt x="1070699" y="0"/>
                    </a:lnTo>
                    <a:lnTo>
                      <a:pt x="1070699" y="11903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543;p24">
                <a:extLst>
                  <a:ext uri="{FF2B5EF4-FFF2-40B4-BE49-F238E27FC236}">
                    <a16:creationId xmlns="" xmlns:a16="http://schemas.microsoft.com/office/drawing/2014/main" id="{2B63B4E5-2E18-04F4-8DB8-8AFA5AC45F08}"/>
                  </a:ext>
                </a:extLst>
              </p:cNvPr>
              <p:cNvSpPr/>
              <p:nvPr/>
            </p:nvSpPr>
            <p:spPr>
              <a:xfrm>
                <a:off x="69700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0" y="0"/>
                    </a:moveTo>
                    <a:lnTo>
                      <a:pt x="1070699" y="0"/>
                    </a:lnTo>
                    <a:lnTo>
                      <a:pt x="1070699" y="1190399"/>
                    </a:lnTo>
                    <a:lnTo>
                      <a:pt x="0" y="11903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25" cap="flat" cmpd="sng">
                <a:solidFill>
                  <a:srgbClr val="0070C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" name="Google Shape;544;p24">
              <a:extLst>
                <a:ext uri="{FF2B5EF4-FFF2-40B4-BE49-F238E27FC236}">
                  <a16:creationId xmlns="" xmlns:a16="http://schemas.microsoft.com/office/drawing/2014/main" id="{C0802DF6-7E51-0538-3606-44F9B066A66B}"/>
                </a:ext>
              </a:extLst>
            </p:cNvPr>
            <p:cNvSpPr txBox="1"/>
            <p:nvPr/>
          </p:nvSpPr>
          <p:spPr>
            <a:xfrm>
              <a:off x="6845113" y="1371515"/>
              <a:ext cx="775436" cy="209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686" rIns="0" bIns="0" anchor="t" anchorCtr="0">
              <a:spAutoFit/>
            </a:bodyPr>
            <a:lstStyle/>
            <a:p>
              <a:pPr marL="89289" marR="4608" indent="-78344"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ru-RU" sz="544" b="1">
                  <a:solidFill>
                    <a:srgbClr val="1E4E78"/>
                  </a:solidFill>
                  <a:latin typeface="Tahoma"/>
                  <a:ea typeface="Tahoma"/>
                  <a:cs typeface="Tahoma"/>
                  <a:sym typeface="Tahoma"/>
                </a:rPr>
                <a:t>Подписание приказа предельных цен</a:t>
              </a:r>
              <a:endParaRPr sz="54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72" name="Google Shape;545;p24">
              <a:extLst>
                <a:ext uri="{FF2B5EF4-FFF2-40B4-BE49-F238E27FC236}">
                  <a16:creationId xmlns="" xmlns:a16="http://schemas.microsoft.com/office/drawing/2014/main" id="{570DBB00-F625-C8C6-E71E-A7E11884E17D}"/>
                </a:ext>
              </a:extLst>
            </p:cNvPr>
            <p:cNvGrpSpPr/>
            <p:nvPr/>
          </p:nvGrpSpPr>
          <p:grpSpPr>
            <a:xfrm>
              <a:off x="7108686" y="1139062"/>
              <a:ext cx="248852" cy="251732"/>
              <a:chOff x="7368411" y="1716517"/>
              <a:chExt cx="274320" cy="277495"/>
            </a:xfrm>
          </p:grpSpPr>
          <p:sp>
            <p:nvSpPr>
              <p:cNvPr id="73" name="Google Shape;546;p24">
                <a:extLst>
                  <a:ext uri="{FF2B5EF4-FFF2-40B4-BE49-F238E27FC236}">
                    <a16:creationId xmlns="" xmlns:a16="http://schemas.microsoft.com/office/drawing/2014/main" id="{2DD68A57-53CC-32EB-4C34-4B5539A08D78}"/>
                  </a:ext>
                </a:extLst>
              </p:cNvPr>
              <p:cNvSpPr/>
              <p:nvPr/>
            </p:nvSpPr>
            <p:spPr>
              <a:xfrm>
                <a:off x="7368411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136912" y="277199"/>
                    </a:moveTo>
                    <a:lnTo>
                      <a:pt x="0" y="138599"/>
                    </a:ln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547;p24">
                <a:extLst>
                  <a:ext uri="{FF2B5EF4-FFF2-40B4-BE49-F238E27FC236}">
                    <a16:creationId xmlns="" xmlns:a16="http://schemas.microsoft.com/office/drawing/2014/main" id="{32BCD21A-4C83-8E6D-64C8-608390BA86B6}"/>
                  </a:ext>
                </a:extLst>
              </p:cNvPr>
              <p:cNvSpPr/>
              <p:nvPr/>
            </p:nvSpPr>
            <p:spPr>
              <a:xfrm>
                <a:off x="7368411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0" y="138599"/>
                    </a:move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lnTo>
                      <a:pt x="0" y="138599"/>
                    </a:lnTo>
                    <a:close/>
                  </a:path>
                </a:pathLst>
              </a:custGeom>
              <a:noFill/>
              <a:ln w="126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" name="Google Shape;548;p24">
              <a:extLst>
                <a:ext uri="{FF2B5EF4-FFF2-40B4-BE49-F238E27FC236}">
                  <a16:creationId xmlns="" xmlns:a16="http://schemas.microsoft.com/office/drawing/2014/main" id="{9B141374-41C0-456B-F821-94AB301EB170}"/>
                </a:ext>
              </a:extLst>
            </p:cNvPr>
            <p:cNvSpPr txBox="1"/>
            <p:nvPr/>
          </p:nvSpPr>
          <p:spPr>
            <a:xfrm>
              <a:off x="7171297" y="1150049"/>
              <a:ext cx="126144" cy="207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1867"/>
              </a:pPr>
              <a:r>
                <a:rPr lang="ru-RU" sz="127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5</a:t>
              </a:r>
              <a:endParaRPr sz="127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549;p24">
              <a:extLst>
                <a:ext uri="{FF2B5EF4-FFF2-40B4-BE49-F238E27FC236}">
                  <a16:creationId xmlns="" xmlns:a16="http://schemas.microsoft.com/office/drawing/2014/main" id="{79358D1E-EA78-797F-D9B0-669C66566723}"/>
                </a:ext>
              </a:extLst>
            </p:cNvPr>
            <p:cNvSpPr txBox="1"/>
            <p:nvPr/>
          </p:nvSpPr>
          <p:spPr>
            <a:xfrm>
              <a:off x="7982112" y="1825015"/>
              <a:ext cx="694198" cy="34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 indent="-574" algn="ctr">
                <a:buClr>
                  <a:srgbClr val="000000"/>
                </a:buClr>
                <a:buSzPts val="1067"/>
              </a:pPr>
              <a:r>
                <a:rPr lang="ru-RU" sz="726" b="1" dirty="0">
                  <a:solidFill>
                    <a:srgbClr val="1E4E78"/>
                  </a:solidFill>
                  <a:latin typeface="Tahoma"/>
                  <a:ea typeface="Tahoma"/>
                  <a:cs typeface="Tahoma"/>
                  <a:sym typeface="Tahoma"/>
                </a:rPr>
                <a:t>ПРИКАЗ ПРЕДЕЛЬНЫХ ЦЕН</a:t>
              </a:r>
              <a:endParaRPr sz="726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77" name="Google Shape;550;p24">
              <a:extLst>
                <a:ext uri="{FF2B5EF4-FFF2-40B4-BE49-F238E27FC236}">
                  <a16:creationId xmlns="" xmlns:a16="http://schemas.microsoft.com/office/drawing/2014/main" id="{B728728C-55C5-FB92-65C8-733D6548ACA7}"/>
                </a:ext>
              </a:extLst>
            </p:cNvPr>
            <p:cNvGrpSpPr/>
            <p:nvPr/>
          </p:nvGrpSpPr>
          <p:grpSpPr>
            <a:xfrm>
              <a:off x="2180818" y="1633073"/>
              <a:ext cx="4541568" cy="630124"/>
              <a:chOff x="1936212" y="2261087"/>
              <a:chExt cx="5006363" cy="694612"/>
            </a:xfrm>
          </p:grpSpPr>
          <p:pic>
            <p:nvPicPr>
              <p:cNvPr id="78" name="Google Shape;551;p24">
                <a:extLst>
                  <a:ext uri="{FF2B5EF4-FFF2-40B4-BE49-F238E27FC236}">
                    <a16:creationId xmlns="" xmlns:a16="http://schemas.microsoft.com/office/drawing/2014/main" id="{4A2FA5A9-3E36-D679-B640-A8FE68FBFCB9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659962" y="2409996"/>
                <a:ext cx="247013" cy="1229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Google Shape;552;p24">
                <a:extLst>
                  <a:ext uri="{FF2B5EF4-FFF2-40B4-BE49-F238E27FC236}">
                    <a16:creationId xmlns="" xmlns:a16="http://schemas.microsoft.com/office/drawing/2014/main" id="{3B7DC251-8C7B-E680-080B-8CB0F77A3D85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005162" y="2409996"/>
                <a:ext cx="247013" cy="1229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Google Shape;553;p24">
                <a:extLst>
                  <a:ext uri="{FF2B5EF4-FFF2-40B4-BE49-F238E27FC236}">
                    <a16:creationId xmlns="" xmlns:a16="http://schemas.microsoft.com/office/drawing/2014/main" id="{4A89982F-7A06-0A82-B8EE-58CDF9FE5089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350362" y="2409996"/>
                <a:ext cx="247013" cy="1229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554;p24">
                <a:extLst>
                  <a:ext uri="{FF2B5EF4-FFF2-40B4-BE49-F238E27FC236}">
                    <a16:creationId xmlns="" xmlns:a16="http://schemas.microsoft.com/office/drawing/2014/main" id="{E142C83D-22A2-997A-0125-0F4E4D313F75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6695562" y="2409996"/>
                <a:ext cx="247013" cy="1229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555;p24">
                <a:extLst>
                  <a:ext uri="{FF2B5EF4-FFF2-40B4-BE49-F238E27FC236}">
                    <a16:creationId xmlns="" xmlns:a16="http://schemas.microsoft.com/office/drawing/2014/main" id="{5E21F60A-C398-81DB-D71C-1DFE5480094F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936212" y="2502462"/>
                <a:ext cx="376600" cy="376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" name="Google Shape;556;p24">
                <a:extLst>
                  <a:ext uri="{FF2B5EF4-FFF2-40B4-BE49-F238E27FC236}">
                    <a16:creationId xmlns="" xmlns:a16="http://schemas.microsoft.com/office/drawing/2014/main" id="{0EAFD0EC-12BA-4D0C-3106-768F40689A90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296787" y="2261087"/>
                <a:ext cx="346050" cy="34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oogle Shape;557;p24">
                <a:extLst>
                  <a:ext uri="{FF2B5EF4-FFF2-40B4-BE49-F238E27FC236}">
                    <a16:creationId xmlns="" xmlns:a16="http://schemas.microsoft.com/office/drawing/2014/main" id="{D2F9175A-9CC6-647F-2AC6-0AB1187AB470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985963" y="2663775"/>
                <a:ext cx="241325" cy="2919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5" name="Google Shape;558;p24">
              <a:extLst>
                <a:ext uri="{FF2B5EF4-FFF2-40B4-BE49-F238E27FC236}">
                  <a16:creationId xmlns="" xmlns:a16="http://schemas.microsoft.com/office/drawing/2014/main" id="{C9666832-1834-1CD2-889E-B65AFF46B485}"/>
                </a:ext>
              </a:extLst>
            </p:cNvPr>
            <p:cNvSpPr txBox="1"/>
            <p:nvPr/>
          </p:nvSpPr>
          <p:spPr>
            <a:xfrm>
              <a:off x="3375903" y="2072883"/>
              <a:ext cx="673991" cy="179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>
                <a:buClr>
                  <a:srgbClr val="000000"/>
                </a:buClr>
                <a:buSzPts val="800"/>
              </a:pPr>
              <a:r>
                <a:rPr lang="ru-RU" sz="544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ИС РЕФЕРЕНТНОЕ ЦЕНООБРАЗОВАНИЕ</a:t>
              </a:r>
              <a:endParaRPr sz="54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86" name="Google Shape;559;p24">
              <a:extLst>
                <a:ext uri="{FF2B5EF4-FFF2-40B4-BE49-F238E27FC236}">
                  <a16:creationId xmlns="" xmlns:a16="http://schemas.microsoft.com/office/drawing/2014/main" id="{9B195536-F752-BD9D-63E0-74B3169597A4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346283" y="1998435"/>
              <a:ext cx="218926" cy="2648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560;p24">
              <a:extLst>
                <a:ext uri="{FF2B5EF4-FFF2-40B4-BE49-F238E27FC236}">
                  <a16:creationId xmlns="" xmlns:a16="http://schemas.microsoft.com/office/drawing/2014/main" id="{C5FC63ED-E324-6F73-94B2-63F48AC1A15C}"/>
                </a:ext>
              </a:extLst>
            </p:cNvPr>
            <p:cNvSpPr txBox="1"/>
            <p:nvPr/>
          </p:nvSpPr>
          <p:spPr>
            <a:xfrm>
              <a:off x="4586833" y="2046007"/>
              <a:ext cx="673991" cy="179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>
                <a:buClr>
                  <a:srgbClr val="000000"/>
                </a:buClr>
                <a:buSzPts val="800"/>
              </a:pPr>
              <a:r>
                <a:rPr lang="ru-RU" sz="544" dirty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ИС РЕФЕРЕНТНОЕ ЦЕНООБРАЗОВАНИЕ</a:t>
              </a:r>
              <a:endParaRPr sz="544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88" name="Google Shape;561;p24">
              <a:extLst>
                <a:ext uri="{FF2B5EF4-FFF2-40B4-BE49-F238E27FC236}">
                  <a16:creationId xmlns="" xmlns:a16="http://schemas.microsoft.com/office/drawing/2014/main" id="{C90D1D07-423D-63D0-C149-C20937C6AE93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321776" y="1656109"/>
              <a:ext cx="267980" cy="2679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562;p24">
              <a:extLst>
                <a:ext uri="{FF2B5EF4-FFF2-40B4-BE49-F238E27FC236}">
                  <a16:creationId xmlns="" xmlns:a16="http://schemas.microsoft.com/office/drawing/2014/main" id="{7739D2A4-23A9-B983-5353-86AC6DC0E5A0}"/>
                </a:ext>
              </a:extLst>
            </p:cNvPr>
            <p:cNvSpPr txBox="1"/>
            <p:nvPr/>
          </p:nvSpPr>
          <p:spPr>
            <a:xfrm>
              <a:off x="4588885" y="1721939"/>
              <a:ext cx="413539" cy="179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>
                <a:buClr>
                  <a:srgbClr val="000000"/>
                </a:buClr>
                <a:buSzPts val="800"/>
              </a:pPr>
              <a:r>
                <a:rPr lang="ru-RU" sz="544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СОТРУДНИК НЦЭЛС</a:t>
              </a:r>
              <a:endParaRPr sz="54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563;p24">
              <a:extLst>
                <a:ext uri="{FF2B5EF4-FFF2-40B4-BE49-F238E27FC236}">
                  <a16:creationId xmlns="" xmlns:a16="http://schemas.microsoft.com/office/drawing/2014/main" id="{3A805CF0-14DC-C01C-9D2E-2D902469F760}"/>
                </a:ext>
              </a:extLst>
            </p:cNvPr>
            <p:cNvSpPr/>
            <p:nvPr/>
          </p:nvSpPr>
          <p:spPr>
            <a:xfrm>
              <a:off x="4565210" y="2338740"/>
              <a:ext cx="400112" cy="100171"/>
            </a:xfrm>
            <a:custGeom>
              <a:avLst/>
              <a:gdLst/>
              <a:ahLst/>
              <a:cxnLst/>
              <a:rect l="l" t="t" r="r" b="b"/>
              <a:pathLst>
                <a:path w="441325" h="110489" extrusionOk="0">
                  <a:moveTo>
                    <a:pt x="422299" y="110399"/>
                  </a:moveTo>
                  <a:lnTo>
                    <a:pt x="18400" y="110399"/>
                  </a:lnTo>
                  <a:lnTo>
                    <a:pt x="11237" y="108954"/>
                  </a:lnTo>
                  <a:lnTo>
                    <a:pt x="5389" y="105010"/>
                  </a:lnTo>
                  <a:lnTo>
                    <a:pt x="1445" y="99161"/>
                  </a:lnTo>
                  <a:lnTo>
                    <a:pt x="0" y="91999"/>
                  </a:lnTo>
                  <a:lnTo>
                    <a:pt x="0" y="18400"/>
                  </a:lnTo>
                  <a:lnTo>
                    <a:pt x="1445" y="11238"/>
                  </a:lnTo>
                  <a:lnTo>
                    <a:pt x="5389" y="5389"/>
                  </a:lnTo>
                  <a:lnTo>
                    <a:pt x="11237" y="1445"/>
                  </a:lnTo>
                  <a:lnTo>
                    <a:pt x="18400" y="0"/>
                  </a:lnTo>
                  <a:lnTo>
                    <a:pt x="427179" y="0"/>
                  </a:lnTo>
                  <a:lnTo>
                    <a:pt x="431859" y="1938"/>
                  </a:lnTo>
                  <a:lnTo>
                    <a:pt x="438761" y="8839"/>
                  </a:lnTo>
                  <a:lnTo>
                    <a:pt x="440699" y="13520"/>
                  </a:lnTo>
                  <a:lnTo>
                    <a:pt x="440699" y="91999"/>
                  </a:lnTo>
                  <a:lnTo>
                    <a:pt x="439253" y="99161"/>
                  </a:lnTo>
                  <a:lnTo>
                    <a:pt x="435310" y="105010"/>
                  </a:lnTo>
                  <a:lnTo>
                    <a:pt x="429461" y="108954"/>
                  </a:lnTo>
                  <a:lnTo>
                    <a:pt x="422299" y="110399"/>
                  </a:lnTo>
                  <a:close/>
                </a:path>
              </a:pathLst>
            </a:custGeom>
            <a:solidFill>
              <a:srgbClr val="00549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564;p24">
              <a:extLst>
                <a:ext uri="{FF2B5EF4-FFF2-40B4-BE49-F238E27FC236}">
                  <a16:creationId xmlns="" xmlns:a16="http://schemas.microsoft.com/office/drawing/2014/main" id="{A8C6A813-D59B-968B-7847-9227858CC81B}"/>
                </a:ext>
              </a:extLst>
            </p:cNvPr>
            <p:cNvSpPr txBox="1"/>
            <p:nvPr/>
          </p:nvSpPr>
          <p:spPr>
            <a:xfrm>
              <a:off x="4621733" y="2337592"/>
              <a:ext cx="287395" cy="102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867"/>
              </a:pPr>
              <a:r>
                <a:rPr lang="ru-RU" sz="59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НЦЭЛС</a:t>
              </a:r>
              <a:endParaRPr sz="59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93" name="Google Shape;565;p24">
              <a:extLst>
                <a:ext uri="{FF2B5EF4-FFF2-40B4-BE49-F238E27FC236}">
                  <a16:creationId xmlns="" xmlns:a16="http://schemas.microsoft.com/office/drawing/2014/main" id="{016EE499-82DD-B24E-4BB0-477369137088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559141" y="1998435"/>
              <a:ext cx="218926" cy="2648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566;p24">
              <a:extLst>
                <a:ext uri="{FF2B5EF4-FFF2-40B4-BE49-F238E27FC236}">
                  <a16:creationId xmlns="" xmlns:a16="http://schemas.microsoft.com/office/drawing/2014/main" id="{FC95FBDC-F113-4A2C-E9B1-E985EFC47680}"/>
                </a:ext>
              </a:extLst>
            </p:cNvPr>
            <p:cNvSpPr txBox="1"/>
            <p:nvPr/>
          </p:nvSpPr>
          <p:spPr>
            <a:xfrm>
              <a:off x="5799690" y="2046007"/>
              <a:ext cx="673991" cy="179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>
                <a:buClr>
                  <a:srgbClr val="000000"/>
                </a:buClr>
                <a:buSzPts val="800"/>
              </a:pPr>
              <a:r>
                <a:rPr lang="ru-RU" sz="544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ИС РЕФЕРЕНТНОЕ ЦЕНООБРАЗОВАНИЕ</a:t>
              </a:r>
              <a:endParaRPr sz="54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95" name="Google Shape;567;p24">
              <a:extLst>
                <a:ext uri="{FF2B5EF4-FFF2-40B4-BE49-F238E27FC236}">
                  <a16:creationId xmlns="" xmlns:a16="http://schemas.microsoft.com/office/drawing/2014/main" id="{5A3EFBCA-50EB-302F-2541-3BCD52EA7EB1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534633" y="1656109"/>
              <a:ext cx="267980" cy="2679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568;p24">
              <a:extLst>
                <a:ext uri="{FF2B5EF4-FFF2-40B4-BE49-F238E27FC236}">
                  <a16:creationId xmlns="" xmlns:a16="http://schemas.microsoft.com/office/drawing/2014/main" id="{96AA3182-B7E5-268C-3FDE-608944F15E1C}"/>
                </a:ext>
              </a:extLst>
            </p:cNvPr>
            <p:cNvSpPr txBox="1"/>
            <p:nvPr/>
          </p:nvSpPr>
          <p:spPr>
            <a:xfrm>
              <a:off x="5801742" y="1721939"/>
              <a:ext cx="413539" cy="179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>
                <a:buClr>
                  <a:srgbClr val="000000"/>
                </a:buClr>
                <a:buSzPts val="800"/>
              </a:pPr>
              <a:r>
                <a:rPr lang="ru-RU" sz="544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СОТРУДНИК НЦЭЛС</a:t>
              </a:r>
              <a:endParaRPr sz="54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" name="Google Shape;569;p24">
              <a:extLst>
                <a:ext uri="{FF2B5EF4-FFF2-40B4-BE49-F238E27FC236}">
                  <a16:creationId xmlns="" xmlns:a16="http://schemas.microsoft.com/office/drawing/2014/main" id="{A7AC88B9-63C8-D0A2-4A0A-D25851072C0C}"/>
                </a:ext>
              </a:extLst>
            </p:cNvPr>
            <p:cNvSpPr/>
            <p:nvPr/>
          </p:nvSpPr>
          <p:spPr>
            <a:xfrm>
              <a:off x="5778067" y="2329425"/>
              <a:ext cx="400112" cy="100171"/>
            </a:xfrm>
            <a:custGeom>
              <a:avLst/>
              <a:gdLst/>
              <a:ahLst/>
              <a:cxnLst/>
              <a:rect l="l" t="t" r="r" b="b"/>
              <a:pathLst>
                <a:path w="441325" h="110489" extrusionOk="0">
                  <a:moveTo>
                    <a:pt x="422299" y="110399"/>
                  </a:moveTo>
                  <a:lnTo>
                    <a:pt x="18400" y="110399"/>
                  </a:lnTo>
                  <a:lnTo>
                    <a:pt x="11237" y="108954"/>
                  </a:lnTo>
                  <a:lnTo>
                    <a:pt x="5389" y="105010"/>
                  </a:lnTo>
                  <a:lnTo>
                    <a:pt x="1445" y="99161"/>
                  </a:lnTo>
                  <a:lnTo>
                    <a:pt x="0" y="91999"/>
                  </a:lnTo>
                  <a:lnTo>
                    <a:pt x="0" y="18400"/>
                  </a:lnTo>
                  <a:lnTo>
                    <a:pt x="1445" y="11238"/>
                  </a:lnTo>
                  <a:lnTo>
                    <a:pt x="5389" y="5389"/>
                  </a:lnTo>
                  <a:lnTo>
                    <a:pt x="11237" y="1445"/>
                  </a:lnTo>
                  <a:lnTo>
                    <a:pt x="18400" y="0"/>
                  </a:lnTo>
                  <a:lnTo>
                    <a:pt x="427179" y="0"/>
                  </a:lnTo>
                  <a:lnTo>
                    <a:pt x="431859" y="1938"/>
                  </a:lnTo>
                  <a:lnTo>
                    <a:pt x="438761" y="8839"/>
                  </a:lnTo>
                  <a:lnTo>
                    <a:pt x="440699" y="13520"/>
                  </a:lnTo>
                  <a:lnTo>
                    <a:pt x="440699" y="91999"/>
                  </a:lnTo>
                  <a:lnTo>
                    <a:pt x="439253" y="99161"/>
                  </a:lnTo>
                  <a:lnTo>
                    <a:pt x="435310" y="105010"/>
                  </a:lnTo>
                  <a:lnTo>
                    <a:pt x="429461" y="108954"/>
                  </a:lnTo>
                  <a:lnTo>
                    <a:pt x="422299" y="110399"/>
                  </a:lnTo>
                  <a:close/>
                </a:path>
              </a:pathLst>
            </a:custGeom>
            <a:solidFill>
              <a:srgbClr val="00549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570;p24">
              <a:extLst>
                <a:ext uri="{FF2B5EF4-FFF2-40B4-BE49-F238E27FC236}">
                  <a16:creationId xmlns="" xmlns:a16="http://schemas.microsoft.com/office/drawing/2014/main" id="{F89DC265-8F1A-831A-6601-C12007C336B6}"/>
                </a:ext>
              </a:extLst>
            </p:cNvPr>
            <p:cNvSpPr txBox="1"/>
            <p:nvPr/>
          </p:nvSpPr>
          <p:spPr>
            <a:xfrm>
              <a:off x="5834590" y="2328276"/>
              <a:ext cx="287395" cy="102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867"/>
              </a:pPr>
              <a:r>
                <a:rPr lang="ru-RU" sz="59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НЦЭЛС</a:t>
              </a:r>
              <a:endParaRPr sz="59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99" name="Google Shape;571;p24">
              <a:extLst>
                <a:ext uri="{FF2B5EF4-FFF2-40B4-BE49-F238E27FC236}">
                  <a16:creationId xmlns="" xmlns:a16="http://schemas.microsoft.com/office/drawing/2014/main" id="{57E6EC2F-16AA-BBD5-201C-89DC7A5AB604}"/>
                </a:ext>
              </a:extLst>
            </p:cNvPr>
            <p:cNvGrpSpPr/>
            <p:nvPr/>
          </p:nvGrpSpPr>
          <p:grpSpPr>
            <a:xfrm>
              <a:off x="6771839" y="1633073"/>
              <a:ext cx="1183014" cy="630124"/>
              <a:chOff x="6997089" y="2261087"/>
              <a:chExt cx="1304086" cy="694612"/>
            </a:xfrm>
          </p:grpSpPr>
          <p:pic>
            <p:nvPicPr>
              <p:cNvPr id="100" name="Google Shape;572;p24">
                <a:extLst>
                  <a:ext uri="{FF2B5EF4-FFF2-40B4-BE49-F238E27FC236}">
                    <a16:creationId xmlns="" xmlns:a16="http://schemas.microsoft.com/office/drawing/2014/main" id="{E5298D8D-E0BD-5C4B-7F64-0964E276B34E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7339087" y="2261087"/>
                <a:ext cx="346050" cy="34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573;p24">
                <a:extLst>
                  <a:ext uri="{FF2B5EF4-FFF2-40B4-BE49-F238E27FC236}">
                    <a16:creationId xmlns="" xmlns:a16="http://schemas.microsoft.com/office/drawing/2014/main" id="{0C2C1D77-41F8-E9D2-8A72-4E580BF2F68B}"/>
                  </a:ext>
                </a:extLst>
              </p:cNvPr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6997089" y="2663775"/>
                <a:ext cx="241325" cy="2919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574;p24">
                <a:extLst>
                  <a:ext uri="{FF2B5EF4-FFF2-40B4-BE49-F238E27FC236}">
                    <a16:creationId xmlns="" xmlns:a16="http://schemas.microsoft.com/office/drawing/2014/main" id="{9AC48147-267C-F5C3-585E-901C1E4AFFB3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8054162" y="2409996"/>
                <a:ext cx="247013" cy="1229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3" name="Google Shape;575;p24">
              <a:extLst>
                <a:ext uri="{FF2B5EF4-FFF2-40B4-BE49-F238E27FC236}">
                  <a16:creationId xmlns="" xmlns:a16="http://schemas.microsoft.com/office/drawing/2014/main" id="{F9D05B06-3D9B-C598-387E-409F70B7D0B1}"/>
                </a:ext>
              </a:extLst>
            </p:cNvPr>
            <p:cNvSpPr txBox="1"/>
            <p:nvPr/>
          </p:nvSpPr>
          <p:spPr>
            <a:xfrm>
              <a:off x="7030192" y="2072883"/>
              <a:ext cx="673991" cy="179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>
                <a:buClr>
                  <a:srgbClr val="000000"/>
                </a:buClr>
                <a:buSzPts val="800"/>
              </a:pPr>
              <a:r>
                <a:rPr lang="ru-RU" sz="544" dirty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Министерство здравоохранения</a:t>
              </a:r>
              <a:endParaRPr sz="544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04" name="Google Shape;576;p24">
              <a:extLst>
                <a:ext uri="{FF2B5EF4-FFF2-40B4-BE49-F238E27FC236}">
                  <a16:creationId xmlns="" xmlns:a16="http://schemas.microsoft.com/office/drawing/2014/main" id="{3BBBA248-7160-D3A8-5615-AFF4D9E635D3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078185" y="1411922"/>
              <a:ext cx="378112" cy="3781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0" name="Picture 3" descr="D:\НЦЭЛС\Презентации\Форма для презентации\Материалы и всякие штуки для презентации\Шапка НЦЭЛС 1.png">
            <a:extLst>
              <a:ext uri="{FF2B5EF4-FFF2-40B4-BE49-F238E27FC236}">
                <a16:creationId xmlns="" xmlns:a16="http://schemas.microsoft.com/office/drawing/2014/main" id="{98519CEC-5391-14E9-F451-4692C373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1598" y="2922524"/>
            <a:ext cx="313778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DEC9A185-EA14-4115-A588-10A752055694}"/>
              </a:ext>
            </a:extLst>
          </p:cNvPr>
          <p:cNvSpPr txBox="1"/>
          <p:nvPr/>
        </p:nvSpPr>
        <p:spPr>
          <a:xfrm>
            <a:off x="271827" y="4283803"/>
            <a:ext cx="2913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0171" y="4083749"/>
            <a:ext cx="55464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ru-RU" sz="1050" b="1" dirty="0"/>
              <a:t>Снижение цен </a:t>
            </a:r>
            <a:r>
              <a:rPr lang="ru-RU" sz="1050" b="1" dirty="0" smtClean="0"/>
              <a:t>на ЛС, МИ и </a:t>
            </a:r>
            <a:r>
              <a:rPr lang="ru-RU" sz="1050" b="1" dirty="0" err="1" smtClean="0"/>
              <a:t>генерики</a:t>
            </a:r>
            <a:endParaRPr lang="ru-RU" sz="1050" b="1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ru-RU" sz="1050" b="1" dirty="0" smtClean="0"/>
              <a:t>Достижение </a:t>
            </a:r>
            <a:r>
              <a:rPr lang="ru-RU" sz="1050" b="1" dirty="0"/>
              <a:t>доступности и открытости процедур ценообразования на </a:t>
            </a:r>
            <a:r>
              <a:rPr lang="ru-RU" sz="1050" b="1" dirty="0" smtClean="0"/>
              <a:t>лекарства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050" b="1" dirty="0" smtClean="0"/>
              <a:t>Подтверждение </a:t>
            </a:r>
            <a:r>
              <a:rPr lang="ru-RU" sz="1050" b="1" dirty="0"/>
              <a:t>ввозных цен на ЛС и </a:t>
            </a:r>
            <a:r>
              <a:rPr lang="ru-RU" sz="1050" b="1" dirty="0" smtClean="0"/>
              <a:t>МИ</a:t>
            </a:r>
            <a:endParaRPr lang="ru-RU" sz="1050" b="1" dirty="0"/>
          </a:p>
          <a:p>
            <a:pPr marL="171450" indent="-171450">
              <a:buFont typeface="Wingdings" pitchFamily="2" charset="2"/>
              <a:buChar char="v"/>
            </a:pPr>
            <a:r>
              <a:rPr lang="ru-RU" sz="1050" b="1" dirty="0"/>
              <a:t>Обеспечение </a:t>
            </a:r>
            <a:r>
              <a:rPr lang="ru-RU" sz="1050" b="1" dirty="0" smtClean="0"/>
              <a:t>полноценного </a:t>
            </a:r>
            <a:r>
              <a:rPr lang="ru-RU" sz="1050" b="1" dirty="0"/>
              <a:t>государственного </a:t>
            </a:r>
            <a:r>
              <a:rPr lang="ru-RU" sz="1050" b="1" dirty="0" smtClean="0"/>
              <a:t>регулирования </a:t>
            </a:r>
            <a:r>
              <a:rPr lang="ru-RU" sz="1050" b="1" dirty="0" smtClean="0"/>
              <a:t>ценообразования</a:t>
            </a:r>
            <a:endParaRPr lang="ru-RU" sz="1050" b="1" dirty="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3432" y="3985178"/>
            <a:ext cx="8598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bject 51"/>
          <p:cNvSpPr/>
          <p:nvPr/>
        </p:nvSpPr>
        <p:spPr>
          <a:xfrm>
            <a:off x="-1" y="-3639"/>
            <a:ext cx="9140599" cy="629392"/>
          </a:xfrm>
          <a:custGeom>
            <a:avLst/>
            <a:gdLst/>
            <a:ahLst/>
            <a:cxnLst/>
            <a:rect l="l" t="t" r="r" b="b"/>
            <a:pathLst>
              <a:path w="9133205" h="396240">
                <a:moveTo>
                  <a:pt x="9132675" y="0"/>
                </a:moveTo>
                <a:lnTo>
                  <a:pt x="0" y="0"/>
                </a:lnTo>
                <a:lnTo>
                  <a:pt x="468735" y="396239"/>
                </a:lnTo>
                <a:lnTo>
                  <a:pt x="9132675" y="396239"/>
                </a:lnTo>
                <a:lnTo>
                  <a:pt x="913267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РЕФЕРЕНТНОЕ ЦЕНООБРАЗОВАНИЕ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7" y="141583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84534797-43D3-BBFF-C35F-BA95BF495E06}"/>
              </a:ext>
            </a:extLst>
          </p:cNvPr>
          <p:cNvSpPr/>
          <p:nvPr/>
        </p:nvSpPr>
        <p:spPr>
          <a:xfrm>
            <a:off x="1" y="483154"/>
            <a:ext cx="9118034" cy="1513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0" name="Рисунок 89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6D661FB-A27D-45AF-A309-79C54123C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6" y="169863"/>
            <a:ext cx="341029" cy="341029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="" xmlns:a16="http://schemas.microsoft.com/office/drawing/2014/main" id="{BAF8F2E5-609B-2F8D-4806-853582F98E4F}"/>
              </a:ext>
            </a:extLst>
          </p:cNvPr>
          <p:cNvGrpSpPr/>
          <p:nvPr/>
        </p:nvGrpSpPr>
        <p:grpSpPr>
          <a:xfrm>
            <a:off x="129026" y="2061922"/>
            <a:ext cx="8910623" cy="313778"/>
            <a:chOff x="104506" y="2687641"/>
            <a:chExt cx="2702358" cy="313778"/>
          </a:xfrm>
        </p:grpSpPr>
        <p:pic>
          <p:nvPicPr>
            <p:cNvPr id="21" name="Picture 3" descr="D:\НЦЭЛС\Презентации\Форма для презентации\Материалы и всякие штуки для презентации\Шапка НЦЭЛС 1.png">
              <a:extLst>
                <a:ext uri="{FF2B5EF4-FFF2-40B4-BE49-F238E27FC236}">
                  <a16:creationId xmlns="" xmlns:a16="http://schemas.microsoft.com/office/drawing/2014/main" id="{FD84DF10-C0CB-11CE-F86E-8E5AFB3ED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81264" y="1510883"/>
              <a:ext cx="313778" cy="266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089C994-642E-0746-037F-8FD80D677FFC}"/>
                </a:ext>
              </a:extLst>
            </p:cNvPr>
            <p:cNvSpPr txBox="1"/>
            <p:nvPr/>
          </p:nvSpPr>
          <p:spPr>
            <a:xfrm>
              <a:off x="360094" y="2690428"/>
              <a:ext cx="2446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РИСКИ, ВЫЯВЛЕННЫЕ ВАКР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8" name="Picture 3" descr="D:\НЦЭЛС\Презентации\Форма для презентации\Материалы и всякие штуки для презентации\Шапка НЦЭЛС 1.png">
            <a:extLst>
              <a:ext uri="{FF2B5EF4-FFF2-40B4-BE49-F238E27FC236}">
                <a16:creationId xmlns="" xmlns:a16="http://schemas.microsoft.com/office/drawing/2014/main" id="{284DB1BC-C179-7741-09BE-FDE11E898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3121" y="594273"/>
            <a:ext cx="86800" cy="88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B74007E-466F-ED49-660C-0A6D0301FE95}"/>
              </a:ext>
            </a:extLst>
          </p:cNvPr>
          <p:cNvSpPr txBox="1"/>
          <p:nvPr/>
        </p:nvSpPr>
        <p:spPr>
          <a:xfrm>
            <a:off x="129027" y="2747281"/>
            <a:ext cx="87950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914400" latinLnBrk="1">
              <a:buFont typeface="Wingdings" panose="05000000000000000000" pitchFamily="2" charset="2"/>
              <a:buChar char="q"/>
            </a:pP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Несовершенство информационной системы в части ускоренной экспертизы и определения необходимости инспекции производства</a:t>
            </a:r>
          </a:p>
          <a:p>
            <a:pPr marL="171450" indent="-171450" defTabSz="914400" latinLnBrk="1">
              <a:buFont typeface="Wingdings" panose="05000000000000000000" pitchFamily="2" charset="2"/>
              <a:buChar char="q"/>
            </a:pP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Несовершенство Правил проведения экспертизы МИ в части разграничения перечня документов для ОТП и зарубежных производителей, включения в РУ комплектующих </a:t>
            </a:r>
          </a:p>
          <a:p>
            <a:pPr marL="171450" indent="-171450" defTabSz="914400" latinLnBrk="1">
              <a:buFont typeface="Wingdings" panose="05000000000000000000" pitchFamily="2" charset="2"/>
              <a:buChar char="q"/>
            </a:pP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Замечания по выданным заключениям экспертизы по перечню ОТП (</a:t>
            </a:r>
            <a:r>
              <a:rPr lang="ru-RU" altLang="ko-KR" sz="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Бона, </a:t>
            </a:r>
            <a:r>
              <a:rPr lang="ru-RU" altLang="ko-KR" sz="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Ордамед</a:t>
            </a:r>
            <a:r>
              <a:rPr lang="ru-RU" altLang="ko-KR" sz="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ru-RU" altLang="ko-KR" sz="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Арнамыс</a:t>
            </a:r>
            <a:r>
              <a:rPr lang="ru-RU" altLang="ko-KR" sz="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и </a:t>
            </a:r>
            <a:r>
              <a:rPr lang="ru-RU" altLang="ko-KR" sz="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др</a:t>
            </a: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 </a:t>
            </a:r>
          </a:p>
          <a:p>
            <a:pPr marL="171450" indent="-171450" defTabSz="914400" latinLnBrk="1">
              <a:buFont typeface="Wingdings" panose="05000000000000000000" pitchFamily="2" charset="2"/>
              <a:buChar char="q"/>
            </a:pPr>
            <a:endParaRPr lang="ru-RU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171450" indent="-171450" defTabSz="914400" latinLnBrk="1">
              <a:buFont typeface="Wingdings" panose="05000000000000000000" pitchFamily="2" charset="2"/>
              <a:buChar char="q"/>
            </a:pPr>
            <a:endParaRPr lang="ru-RU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grpSp>
        <p:nvGrpSpPr>
          <p:cNvPr id="202" name="Группа 201">
            <a:extLst>
              <a:ext uri="{FF2B5EF4-FFF2-40B4-BE49-F238E27FC236}">
                <a16:creationId xmlns="" xmlns:a16="http://schemas.microsoft.com/office/drawing/2014/main" id="{277F2ED9-C886-0460-69DB-0A5B65CE49FA}"/>
              </a:ext>
            </a:extLst>
          </p:cNvPr>
          <p:cNvGrpSpPr/>
          <p:nvPr/>
        </p:nvGrpSpPr>
        <p:grpSpPr>
          <a:xfrm>
            <a:off x="446571" y="524191"/>
            <a:ext cx="7653821" cy="1302485"/>
            <a:chOff x="429549" y="1363891"/>
            <a:chExt cx="7213353" cy="1302485"/>
          </a:xfrm>
        </p:grpSpPr>
        <p:grpSp>
          <p:nvGrpSpPr>
            <p:cNvPr id="138" name="Google Shape;504;p24">
              <a:extLst>
                <a:ext uri="{FF2B5EF4-FFF2-40B4-BE49-F238E27FC236}">
                  <a16:creationId xmlns="" xmlns:a16="http://schemas.microsoft.com/office/drawing/2014/main" id="{72AE6866-667B-F862-D481-7C737B2EE8C9}"/>
                </a:ext>
              </a:extLst>
            </p:cNvPr>
            <p:cNvGrpSpPr/>
            <p:nvPr/>
          </p:nvGrpSpPr>
          <p:grpSpPr>
            <a:xfrm>
              <a:off x="429549" y="1431333"/>
              <a:ext cx="1197600" cy="1235043"/>
              <a:chOff x="147031" y="1790863"/>
              <a:chExt cx="1320165" cy="1361440"/>
            </a:xfrm>
          </p:grpSpPr>
          <p:sp>
            <p:nvSpPr>
              <p:cNvPr id="139" name="Google Shape;505;p24">
                <a:extLst>
                  <a:ext uri="{FF2B5EF4-FFF2-40B4-BE49-F238E27FC236}">
                    <a16:creationId xmlns="" xmlns:a16="http://schemas.microsoft.com/office/drawing/2014/main" id="{9A4230DB-FF3C-4950-AC9C-018DE06F2E9C}"/>
                  </a:ext>
                </a:extLst>
              </p:cNvPr>
              <p:cNvSpPr/>
              <p:nvPr/>
            </p:nvSpPr>
            <p:spPr>
              <a:xfrm>
                <a:off x="147031" y="1790863"/>
                <a:ext cx="1320165" cy="1361440"/>
              </a:xfrm>
              <a:custGeom>
                <a:avLst/>
                <a:gdLst/>
                <a:ahLst/>
                <a:cxnLst/>
                <a:rect l="l" t="t" r="r" b="b"/>
                <a:pathLst>
                  <a:path w="1320165" h="1361439" extrusionOk="0">
                    <a:moveTo>
                      <a:pt x="657100" y="1361237"/>
                    </a:moveTo>
                    <a:lnTo>
                      <a:pt x="0" y="683469"/>
                    </a:lnTo>
                    <a:lnTo>
                      <a:pt x="662628" y="0"/>
                    </a:lnTo>
                    <a:lnTo>
                      <a:pt x="1319729" y="677768"/>
                    </a:lnTo>
                    <a:lnTo>
                      <a:pt x="657100" y="1361237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40" name="Google Shape;506;p24">
                <a:extLst>
                  <a:ext uri="{FF2B5EF4-FFF2-40B4-BE49-F238E27FC236}">
                    <a16:creationId xmlns="" xmlns:a16="http://schemas.microsoft.com/office/drawing/2014/main" id="{8207050F-A8BF-AE02-35A0-895A05D9DD2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07139" y="1849907"/>
                <a:ext cx="1205218" cy="1243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1" name="Google Shape;507;p24">
              <a:extLst>
                <a:ext uri="{FF2B5EF4-FFF2-40B4-BE49-F238E27FC236}">
                  <a16:creationId xmlns="" xmlns:a16="http://schemas.microsoft.com/office/drawing/2014/main" id="{F02B7002-22E8-6AE0-9E21-3DB344A67481}"/>
                </a:ext>
              </a:extLst>
            </p:cNvPr>
            <p:cNvSpPr txBox="1"/>
            <p:nvPr/>
          </p:nvSpPr>
          <p:spPr>
            <a:xfrm>
              <a:off x="738688" y="2196100"/>
              <a:ext cx="592140" cy="123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1067"/>
              </a:pPr>
              <a:r>
                <a:rPr lang="ru-RU" sz="726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ЗАЯВИТЕЛЬ</a:t>
              </a:r>
              <a:endParaRPr sz="726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2" name="Google Shape;508;p24">
              <a:extLst>
                <a:ext uri="{FF2B5EF4-FFF2-40B4-BE49-F238E27FC236}">
                  <a16:creationId xmlns="" xmlns:a16="http://schemas.microsoft.com/office/drawing/2014/main" id="{50424E74-DDE2-8977-FFB4-67036876076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56443" y="1784975"/>
              <a:ext cx="341642" cy="35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509;p24">
              <a:extLst>
                <a:ext uri="{FF2B5EF4-FFF2-40B4-BE49-F238E27FC236}">
                  <a16:creationId xmlns="" xmlns:a16="http://schemas.microsoft.com/office/drawing/2014/main" id="{E8C096F6-C3B9-9BF5-3D71-2E7D40EDBCA1}"/>
                </a:ext>
              </a:extLst>
            </p:cNvPr>
            <p:cNvSpPr/>
            <p:nvPr/>
          </p:nvSpPr>
          <p:spPr>
            <a:xfrm>
              <a:off x="1737882" y="1508821"/>
              <a:ext cx="971790" cy="1080086"/>
            </a:xfrm>
            <a:custGeom>
              <a:avLst/>
              <a:gdLst/>
              <a:ahLst/>
              <a:cxnLst/>
              <a:rect l="l" t="t" r="r" b="b"/>
              <a:pathLst>
                <a:path w="1071245" h="1190625" extrusionOk="0">
                  <a:moveTo>
                    <a:pt x="1070699" y="1190399"/>
                  </a:moveTo>
                  <a:lnTo>
                    <a:pt x="0" y="1190399"/>
                  </a:lnTo>
                  <a:lnTo>
                    <a:pt x="0" y="0"/>
                  </a:lnTo>
                  <a:lnTo>
                    <a:pt x="1070699" y="0"/>
                  </a:lnTo>
                  <a:lnTo>
                    <a:pt x="1070699" y="1190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510;p24">
              <a:extLst>
                <a:ext uri="{FF2B5EF4-FFF2-40B4-BE49-F238E27FC236}">
                  <a16:creationId xmlns="" xmlns:a16="http://schemas.microsoft.com/office/drawing/2014/main" id="{44AF0EB6-2AA8-AA17-1826-1AFCC50472DF}"/>
                </a:ext>
              </a:extLst>
            </p:cNvPr>
            <p:cNvSpPr/>
            <p:nvPr/>
          </p:nvSpPr>
          <p:spPr>
            <a:xfrm>
              <a:off x="1737882" y="1508821"/>
              <a:ext cx="971207" cy="1079438"/>
            </a:xfrm>
            <a:custGeom>
              <a:avLst/>
              <a:gdLst/>
              <a:ahLst/>
              <a:cxnLst/>
              <a:rect l="l" t="t" r="r" b="b"/>
              <a:pathLst>
                <a:path w="1071245" h="1190625" extrusionOk="0">
                  <a:moveTo>
                    <a:pt x="0" y="0"/>
                  </a:moveTo>
                  <a:lnTo>
                    <a:pt x="1070699" y="0"/>
                  </a:lnTo>
                  <a:lnTo>
                    <a:pt x="1070699" y="1190399"/>
                  </a:lnTo>
                  <a:lnTo>
                    <a:pt x="0" y="11903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25" cap="flat" cmpd="sng">
              <a:solidFill>
                <a:srgbClr val="0070C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511;p24">
              <a:extLst>
                <a:ext uri="{FF2B5EF4-FFF2-40B4-BE49-F238E27FC236}">
                  <a16:creationId xmlns="" xmlns:a16="http://schemas.microsoft.com/office/drawing/2014/main" id="{8E4B9F6A-84F7-CD30-D860-CD8F86EE7E76}"/>
                </a:ext>
              </a:extLst>
            </p:cNvPr>
            <p:cNvSpPr txBox="1"/>
            <p:nvPr/>
          </p:nvSpPr>
          <p:spPr>
            <a:xfrm>
              <a:off x="1813241" y="1596343"/>
              <a:ext cx="819730" cy="209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686" rIns="0" bIns="0" anchor="t" anchorCtr="0">
              <a:spAutoFit/>
            </a:bodyPr>
            <a:lstStyle/>
            <a:p>
              <a:pPr marL="11521" marR="4608" algn="ctr"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ru-RU" sz="544" b="1" dirty="0">
                  <a:solidFill>
                    <a:srgbClr val="1E4E78"/>
                  </a:solidFill>
                  <a:latin typeface="Tahoma"/>
                  <a:ea typeface="Tahoma"/>
                  <a:cs typeface="Tahoma"/>
                  <a:sym typeface="Tahoma"/>
                </a:rPr>
                <a:t>Регистрация на портале Экспертиза</a:t>
              </a:r>
              <a:endParaRPr sz="544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6" name="Google Shape;512;p24">
              <a:extLst>
                <a:ext uri="{FF2B5EF4-FFF2-40B4-BE49-F238E27FC236}">
                  <a16:creationId xmlns="" xmlns:a16="http://schemas.microsoft.com/office/drawing/2014/main" id="{3F7BD291-E612-282A-DBB1-5F07BDDE0BE3}"/>
                </a:ext>
              </a:extLst>
            </p:cNvPr>
            <p:cNvGrpSpPr/>
            <p:nvPr/>
          </p:nvGrpSpPr>
          <p:grpSpPr>
            <a:xfrm>
              <a:off x="2099249" y="1363891"/>
              <a:ext cx="248852" cy="251732"/>
              <a:chOff x="1987612" y="1716517"/>
              <a:chExt cx="274320" cy="277495"/>
            </a:xfrm>
          </p:grpSpPr>
          <p:sp>
            <p:nvSpPr>
              <p:cNvPr id="147" name="Google Shape;513;p24">
                <a:extLst>
                  <a:ext uri="{FF2B5EF4-FFF2-40B4-BE49-F238E27FC236}">
                    <a16:creationId xmlns="" xmlns:a16="http://schemas.microsoft.com/office/drawing/2014/main" id="{C21E4466-C0EB-A8A5-2240-158F7BB715E5}"/>
                  </a:ext>
                </a:extLst>
              </p:cNvPr>
              <p:cNvSpPr/>
              <p:nvPr/>
            </p:nvSpPr>
            <p:spPr>
              <a:xfrm>
                <a:off x="1987612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19" h="277494" extrusionOk="0">
                    <a:moveTo>
                      <a:pt x="136912" y="277199"/>
                    </a:moveTo>
                    <a:lnTo>
                      <a:pt x="0" y="138599"/>
                    </a:ln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514;p24">
                <a:extLst>
                  <a:ext uri="{FF2B5EF4-FFF2-40B4-BE49-F238E27FC236}">
                    <a16:creationId xmlns="" xmlns:a16="http://schemas.microsoft.com/office/drawing/2014/main" id="{DEE36E83-93BE-6AD2-D31D-A4ADAED27399}"/>
                  </a:ext>
                </a:extLst>
              </p:cNvPr>
              <p:cNvSpPr/>
              <p:nvPr/>
            </p:nvSpPr>
            <p:spPr>
              <a:xfrm>
                <a:off x="1987612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19" h="277494" extrusionOk="0">
                    <a:moveTo>
                      <a:pt x="0" y="138599"/>
                    </a:move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lnTo>
                      <a:pt x="0" y="138599"/>
                    </a:lnTo>
                    <a:close/>
                  </a:path>
                </a:pathLst>
              </a:custGeom>
              <a:noFill/>
              <a:ln w="126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" name="Google Shape;515;p24">
              <a:extLst>
                <a:ext uri="{FF2B5EF4-FFF2-40B4-BE49-F238E27FC236}">
                  <a16:creationId xmlns="" xmlns:a16="http://schemas.microsoft.com/office/drawing/2014/main" id="{95D9485C-C943-0DD6-01D9-F5EE84509A7E}"/>
                </a:ext>
              </a:extLst>
            </p:cNvPr>
            <p:cNvSpPr txBox="1"/>
            <p:nvPr/>
          </p:nvSpPr>
          <p:spPr>
            <a:xfrm>
              <a:off x="2161736" y="1374877"/>
              <a:ext cx="126144" cy="207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1867"/>
              </a:pPr>
              <a:r>
                <a:rPr lang="ru-RU" sz="127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 sz="127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0" name="Google Shape;516;p24">
              <a:extLst>
                <a:ext uri="{FF2B5EF4-FFF2-40B4-BE49-F238E27FC236}">
                  <a16:creationId xmlns="" xmlns:a16="http://schemas.microsoft.com/office/drawing/2014/main" id="{F3EBC4F5-B604-F6C2-78BB-B714E5D666E3}"/>
                </a:ext>
              </a:extLst>
            </p:cNvPr>
            <p:cNvGrpSpPr/>
            <p:nvPr/>
          </p:nvGrpSpPr>
          <p:grpSpPr>
            <a:xfrm>
              <a:off x="1573692" y="1508821"/>
              <a:ext cx="2356290" cy="1080086"/>
              <a:chOff x="1408269" y="1876282"/>
              <a:chExt cx="2597438" cy="1190625"/>
            </a:xfrm>
          </p:grpSpPr>
          <p:pic>
            <p:nvPicPr>
              <p:cNvPr id="151" name="Google Shape;517;p24">
                <a:extLst>
                  <a:ext uri="{FF2B5EF4-FFF2-40B4-BE49-F238E27FC236}">
                    <a16:creationId xmlns="" xmlns:a16="http://schemas.microsoft.com/office/drawing/2014/main" id="{E58D5BE8-1852-0FF7-C1EE-3E9BC952D96C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408269" y="2405510"/>
                <a:ext cx="162713" cy="1229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2" name="Google Shape;518;p24">
                <a:extLst>
                  <a:ext uri="{FF2B5EF4-FFF2-40B4-BE49-F238E27FC236}">
                    <a16:creationId xmlns="" xmlns:a16="http://schemas.microsoft.com/office/drawing/2014/main" id="{418B5A22-F79B-150C-5833-D02AC4D9766F}"/>
                  </a:ext>
                </a:extLst>
              </p:cNvPr>
              <p:cNvSpPr/>
              <p:nvPr/>
            </p:nvSpPr>
            <p:spPr>
              <a:xfrm>
                <a:off x="29344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1070699" y="1190399"/>
                    </a:moveTo>
                    <a:lnTo>
                      <a:pt x="0" y="1190399"/>
                    </a:lnTo>
                    <a:lnTo>
                      <a:pt x="0" y="0"/>
                    </a:lnTo>
                    <a:lnTo>
                      <a:pt x="1070699" y="0"/>
                    </a:lnTo>
                    <a:lnTo>
                      <a:pt x="1070699" y="11903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519;p24">
                <a:extLst>
                  <a:ext uri="{FF2B5EF4-FFF2-40B4-BE49-F238E27FC236}">
                    <a16:creationId xmlns="" xmlns:a16="http://schemas.microsoft.com/office/drawing/2014/main" id="{847FC26A-DA9D-E249-25A3-A943BD2427F9}"/>
                  </a:ext>
                </a:extLst>
              </p:cNvPr>
              <p:cNvSpPr/>
              <p:nvPr/>
            </p:nvSpPr>
            <p:spPr>
              <a:xfrm>
                <a:off x="29344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0" y="0"/>
                    </a:moveTo>
                    <a:lnTo>
                      <a:pt x="1070699" y="0"/>
                    </a:lnTo>
                    <a:lnTo>
                      <a:pt x="1070699" y="1190399"/>
                    </a:lnTo>
                    <a:lnTo>
                      <a:pt x="0" y="11903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25" cap="flat" cmpd="sng">
                <a:solidFill>
                  <a:srgbClr val="0070C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520;p24">
              <a:extLst>
                <a:ext uri="{FF2B5EF4-FFF2-40B4-BE49-F238E27FC236}">
                  <a16:creationId xmlns="" xmlns:a16="http://schemas.microsoft.com/office/drawing/2014/main" id="{C5E9013D-CF91-F632-13C8-661A28C46259}"/>
                </a:ext>
              </a:extLst>
            </p:cNvPr>
            <p:cNvSpPr txBox="1"/>
            <p:nvPr/>
          </p:nvSpPr>
          <p:spPr>
            <a:xfrm>
              <a:off x="3029920" y="1596343"/>
              <a:ext cx="827282" cy="207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algn="ctr">
                <a:lnSpc>
                  <a:spcPct val="117499"/>
                </a:lnSpc>
                <a:buClr>
                  <a:srgbClr val="000000"/>
                </a:buClr>
                <a:buSzPts val="800"/>
              </a:pPr>
              <a:r>
                <a:rPr lang="ru-RU" sz="544" b="1" dirty="0">
                  <a:solidFill>
                    <a:srgbClr val="1E4E78"/>
                  </a:solidFill>
                  <a:latin typeface="Tahoma"/>
                  <a:ea typeface="Tahoma"/>
                  <a:cs typeface="Tahoma"/>
                  <a:sym typeface="Tahoma"/>
                </a:rPr>
                <a:t>Заключение договора</a:t>
              </a:r>
              <a:endParaRPr sz="544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algn="ctr">
                <a:lnSpc>
                  <a:spcPct val="117499"/>
                </a:lnSpc>
                <a:buClr>
                  <a:srgbClr val="000000"/>
                </a:buClr>
                <a:buSzPts val="800"/>
              </a:pPr>
              <a:r>
                <a:rPr lang="ru-RU" sz="544" b="1" dirty="0">
                  <a:solidFill>
                    <a:srgbClr val="1E4E78"/>
                  </a:solidFill>
                  <a:latin typeface="Tahoma"/>
                  <a:ea typeface="Tahoma"/>
                  <a:cs typeface="Tahoma"/>
                  <a:sym typeface="Tahoma"/>
                </a:rPr>
                <a:t>/ оплата услуги</a:t>
              </a:r>
              <a:endParaRPr sz="544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5" name="Google Shape;521;p24">
              <a:extLst>
                <a:ext uri="{FF2B5EF4-FFF2-40B4-BE49-F238E27FC236}">
                  <a16:creationId xmlns="" xmlns:a16="http://schemas.microsoft.com/office/drawing/2014/main" id="{0DAEAE71-4575-CD85-3761-5266ED27DBD3}"/>
                </a:ext>
              </a:extLst>
            </p:cNvPr>
            <p:cNvGrpSpPr/>
            <p:nvPr/>
          </p:nvGrpSpPr>
          <p:grpSpPr>
            <a:xfrm>
              <a:off x="3319559" y="1363891"/>
              <a:ext cx="248852" cy="251732"/>
              <a:chOff x="3332812" y="1716517"/>
              <a:chExt cx="274320" cy="277495"/>
            </a:xfrm>
          </p:grpSpPr>
          <p:sp>
            <p:nvSpPr>
              <p:cNvPr id="156" name="Google Shape;522;p24">
                <a:extLst>
                  <a:ext uri="{FF2B5EF4-FFF2-40B4-BE49-F238E27FC236}">
                    <a16:creationId xmlns="" xmlns:a16="http://schemas.microsoft.com/office/drawing/2014/main" id="{CC99FF6E-ED84-7769-1BC9-65E77B5F5EBA}"/>
                  </a:ext>
                </a:extLst>
              </p:cNvPr>
              <p:cNvSpPr/>
              <p:nvPr/>
            </p:nvSpPr>
            <p:spPr>
              <a:xfrm>
                <a:off x="3332812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136912" y="277199"/>
                    </a:moveTo>
                    <a:lnTo>
                      <a:pt x="0" y="138599"/>
                    </a:ln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523;p24">
                <a:extLst>
                  <a:ext uri="{FF2B5EF4-FFF2-40B4-BE49-F238E27FC236}">
                    <a16:creationId xmlns="" xmlns:a16="http://schemas.microsoft.com/office/drawing/2014/main" id="{2D1B4FF1-7197-1B48-3261-0240995B8D82}"/>
                  </a:ext>
                </a:extLst>
              </p:cNvPr>
              <p:cNvSpPr/>
              <p:nvPr/>
            </p:nvSpPr>
            <p:spPr>
              <a:xfrm>
                <a:off x="3332812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0" y="138599"/>
                    </a:move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lnTo>
                      <a:pt x="0" y="138599"/>
                    </a:lnTo>
                    <a:close/>
                  </a:path>
                </a:pathLst>
              </a:custGeom>
              <a:noFill/>
              <a:ln w="126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524;p24">
              <a:extLst>
                <a:ext uri="{FF2B5EF4-FFF2-40B4-BE49-F238E27FC236}">
                  <a16:creationId xmlns="" xmlns:a16="http://schemas.microsoft.com/office/drawing/2014/main" id="{1CC1E074-0735-62E9-01C6-08C6A7257AD5}"/>
                </a:ext>
              </a:extLst>
            </p:cNvPr>
            <p:cNvSpPr txBox="1"/>
            <p:nvPr/>
          </p:nvSpPr>
          <p:spPr>
            <a:xfrm>
              <a:off x="3382078" y="1374877"/>
              <a:ext cx="126144" cy="207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1867"/>
              </a:pPr>
              <a:r>
                <a:rPr lang="ru-RU" sz="127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sz="127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9" name="Google Shape;525;p24">
              <a:extLst>
                <a:ext uri="{FF2B5EF4-FFF2-40B4-BE49-F238E27FC236}">
                  <a16:creationId xmlns="" xmlns:a16="http://schemas.microsoft.com/office/drawing/2014/main" id="{8CE52C7D-CBCD-2960-19E9-E1FB711EB49C}"/>
                </a:ext>
              </a:extLst>
            </p:cNvPr>
            <p:cNvGrpSpPr/>
            <p:nvPr/>
          </p:nvGrpSpPr>
          <p:grpSpPr>
            <a:xfrm>
              <a:off x="4178503" y="1508821"/>
              <a:ext cx="971790" cy="1080086"/>
              <a:chOff x="4279662" y="1876282"/>
              <a:chExt cx="1071245" cy="1190625"/>
            </a:xfrm>
          </p:grpSpPr>
          <p:sp>
            <p:nvSpPr>
              <p:cNvPr id="160" name="Google Shape;526;p24">
                <a:extLst>
                  <a:ext uri="{FF2B5EF4-FFF2-40B4-BE49-F238E27FC236}">
                    <a16:creationId xmlns="" xmlns:a16="http://schemas.microsoft.com/office/drawing/2014/main" id="{AD5994EB-0EDD-9C67-9710-4A00FF8CC54B}"/>
                  </a:ext>
                </a:extLst>
              </p:cNvPr>
              <p:cNvSpPr/>
              <p:nvPr/>
            </p:nvSpPr>
            <p:spPr>
              <a:xfrm>
                <a:off x="42796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1070699" y="1190399"/>
                    </a:moveTo>
                    <a:lnTo>
                      <a:pt x="0" y="1190399"/>
                    </a:lnTo>
                    <a:lnTo>
                      <a:pt x="0" y="0"/>
                    </a:lnTo>
                    <a:lnTo>
                      <a:pt x="1070699" y="0"/>
                    </a:lnTo>
                    <a:lnTo>
                      <a:pt x="1070699" y="11903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527;p24">
                <a:extLst>
                  <a:ext uri="{FF2B5EF4-FFF2-40B4-BE49-F238E27FC236}">
                    <a16:creationId xmlns="" xmlns:a16="http://schemas.microsoft.com/office/drawing/2014/main" id="{D6D35ABE-DA7F-A43A-FA42-0DF99746161B}"/>
                  </a:ext>
                </a:extLst>
              </p:cNvPr>
              <p:cNvSpPr/>
              <p:nvPr/>
            </p:nvSpPr>
            <p:spPr>
              <a:xfrm>
                <a:off x="42796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0" y="0"/>
                    </a:moveTo>
                    <a:lnTo>
                      <a:pt x="1070699" y="0"/>
                    </a:lnTo>
                    <a:lnTo>
                      <a:pt x="1070699" y="1190399"/>
                    </a:lnTo>
                    <a:lnTo>
                      <a:pt x="0" y="11903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25" cap="flat" cmpd="sng">
                <a:solidFill>
                  <a:srgbClr val="0070C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2" name="Google Shape;528;p24">
              <a:extLst>
                <a:ext uri="{FF2B5EF4-FFF2-40B4-BE49-F238E27FC236}">
                  <a16:creationId xmlns="" xmlns:a16="http://schemas.microsoft.com/office/drawing/2014/main" id="{7598AE7C-4E68-204E-86F9-3197AA750CBB}"/>
                </a:ext>
              </a:extLst>
            </p:cNvPr>
            <p:cNvSpPr txBox="1"/>
            <p:nvPr/>
          </p:nvSpPr>
          <p:spPr>
            <a:xfrm>
              <a:off x="4399622" y="1596343"/>
              <a:ext cx="528864" cy="209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686" rIns="0" bIns="0" anchor="t" anchorCtr="0">
              <a:spAutoFit/>
            </a:bodyPr>
            <a:lstStyle/>
            <a:p>
              <a:pPr marL="76616" marR="4608" indent="-65671" algn="ctr">
                <a:lnSpc>
                  <a:spcPct val="115000"/>
                </a:lnSpc>
                <a:buClr>
                  <a:srgbClr val="000000"/>
                </a:buClr>
                <a:buSzPts val="800"/>
              </a:pPr>
              <a:r>
                <a:rPr lang="ru-RU" sz="544" b="1" dirty="0">
                  <a:solidFill>
                    <a:srgbClr val="1E4E78"/>
                  </a:solidFill>
                  <a:latin typeface="Tahoma"/>
                  <a:ea typeface="Tahoma"/>
                  <a:cs typeface="Tahoma"/>
                  <a:sym typeface="Tahoma"/>
                </a:rPr>
                <a:t>Проведение экспертизы</a:t>
              </a:r>
              <a:endParaRPr sz="544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63" name="Google Shape;529;p24">
              <a:extLst>
                <a:ext uri="{FF2B5EF4-FFF2-40B4-BE49-F238E27FC236}">
                  <a16:creationId xmlns="" xmlns:a16="http://schemas.microsoft.com/office/drawing/2014/main" id="{006FE1B2-65D6-DA6F-B235-9DB69A0B1AF5}"/>
                </a:ext>
              </a:extLst>
            </p:cNvPr>
            <p:cNvGrpSpPr/>
            <p:nvPr/>
          </p:nvGrpSpPr>
          <p:grpSpPr>
            <a:xfrm>
              <a:off x="4539870" y="1363891"/>
              <a:ext cx="248852" cy="251732"/>
              <a:chOff x="4678012" y="1716517"/>
              <a:chExt cx="274320" cy="277495"/>
            </a:xfrm>
          </p:grpSpPr>
          <p:sp>
            <p:nvSpPr>
              <p:cNvPr id="164" name="Google Shape;530;p24">
                <a:extLst>
                  <a:ext uri="{FF2B5EF4-FFF2-40B4-BE49-F238E27FC236}">
                    <a16:creationId xmlns="" xmlns:a16="http://schemas.microsoft.com/office/drawing/2014/main" id="{F31CAC5C-EDE9-3C22-8D14-7564420BC7DD}"/>
                  </a:ext>
                </a:extLst>
              </p:cNvPr>
              <p:cNvSpPr/>
              <p:nvPr/>
            </p:nvSpPr>
            <p:spPr>
              <a:xfrm>
                <a:off x="4678012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136912" y="277199"/>
                    </a:moveTo>
                    <a:lnTo>
                      <a:pt x="0" y="138599"/>
                    </a:ln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531;p24">
                <a:extLst>
                  <a:ext uri="{FF2B5EF4-FFF2-40B4-BE49-F238E27FC236}">
                    <a16:creationId xmlns="" xmlns:a16="http://schemas.microsoft.com/office/drawing/2014/main" id="{BF31DB33-327F-12F5-5A87-0FB4991A1E87}"/>
                  </a:ext>
                </a:extLst>
              </p:cNvPr>
              <p:cNvSpPr/>
              <p:nvPr/>
            </p:nvSpPr>
            <p:spPr>
              <a:xfrm>
                <a:off x="4678012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0" y="138599"/>
                    </a:move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lnTo>
                      <a:pt x="0" y="138599"/>
                    </a:lnTo>
                    <a:close/>
                  </a:path>
                </a:pathLst>
              </a:custGeom>
              <a:noFill/>
              <a:ln w="126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6" name="Google Shape;532;p24">
              <a:extLst>
                <a:ext uri="{FF2B5EF4-FFF2-40B4-BE49-F238E27FC236}">
                  <a16:creationId xmlns="" xmlns:a16="http://schemas.microsoft.com/office/drawing/2014/main" id="{09165230-AB4C-65E3-F20B-9B850C4A537D}"/>
                </a:ext>
              </a:extLst>
            </p:cNvPr>
            <p:cNvSpPr txBox="1"/>
            <p:nvPr/>
          </p:nvSpPr>
          <p:spPr>
            <a:xfrm>
              <a:off x="4602419" y="1374877"/>
              <a:ext cx="126144" cy="207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1867"/>
              </a:pPr>
              <a:r>
                <a:rPr lang="ru-RU" sz="127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sz="127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67" name="Google Shape;533;p24">
              <a:extLst>
                <a:ext uri="{FF2B5EF4-FFF2-40B4-BE49-F238E27FC236}">
                  <a16:creationId xmlns="" xmlns:a16="http://schemas.microsoft.com/office/drawing/2014/main" id="{E4C2751F-9B46-FD3F-155E-5A80876B0178}"/>
                </a:ext>
              </a:extLst>
            </p:cNvPr>
            <p:cNvGrpSpPr/>
            <p:nvPr/>
          </p:nvGrpSpPr>
          <p:grpSpPr>
            <a:xfrm>
              <a:off x="5398813" y="1508821"/>
              <a:ext cx="971790" cy="1080086"/>
              <a:chOff x="5624862" y="1876282"/>
              <a:chExt cx="1071245" cy="1190625"/>
            </a:xfrm>
          </p:grpSpPr>
          <p:sp>
            <p:nvSpPr>
              <p:cNvPr id="168" name="Google Shape;534;p24">
                <a:extLst>
                  <a:ext uri="{FF2B5EF4-FFF2-40B4-BE49-F238E27FC236}">
                    <a16:creationId xmlns="" xmlns:a16="http://schemas.microsoft.com/office/drawing/2014/main" id="{9F959475-9206-F9B6-77FB-3702E0CB45AD}"/>
                  </a:ext>
                </a:extLst>
              </p:cNvPr>
              <p:cNvSpPr/>
              <p:nvPr/>
            </p:nvSpPr>
            <p:spPr>
              <a:xfrm>
                <a:off x="56248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1070699" y="1190399"/>
                    </a:moveTo>
                    <a:lnTo>
                      <a:pt x="0" y="1190399"/>
                    </a:lnTo>
                    <a:lnTo>
                      <a:pt x="0" y="0"/>
                    </a:lnTo>
                    <a:lnTo>
                      <a:pt x="1070699" y="0"/>
                    </a:lnTo>
                    <a:lnTo>
                      <a:pt x="1070699" y="11903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535;p24">
                <a:extLst>
                  <a:ext uri="{FF2B5EF4-FFF2-40B4-BE49-F238E27FC236}">
                    <a16:creationId xmlns="" xmlns:a16="http://schemas.microsoft.com/office/drawing/2014/main" id="{EDD2BFA8-29D5-C0BE-C4BE-259D3086CD88}"/>
                  </a:ext>
                </a:extLst>
              </p:cNvPr>
              <p:cNvSpPr/>
              <p:nvPr/>
            </p:nvSpPr>
            <p:spPr>
              <a:xfrm>
                <a:off x="5624862" y="1876282"/>
                <a:ext cx="107124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1071245" h="1190625" extrusionOk="0">
                    <a:moveTo>
                      <a:pt x="0" y="0"/>
                    </a:moveTo>
                    <a:lnTo>
                      <a:pt x="1070699" y="0"/>
                    </a:lnTo>
                    <a:lnTo>
                      <a:pt x="1070699" y="1190399"/>
                    </a:lnTo>
                    <a:lnTo>
                      <a:pt x="0" y="11903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25" cap="flat" cmpd="sng">
                <a:solidFill>
                  <a:srgbClr val="0070C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" name="Google Shape;536;p24">
              <a:extLst>
                <a:ext uri="{FF2B5EF4-FFF2-40B4-BE49-F238E27FC236}">
                  <a16:creationId xmlns="" xmlns:a16="http://schemas.microsoft.com/office/drawing/2014/main" id="{C90576A0-F9DD-C1A9-E16A-AA5B3A7E59B3}"/>
                </a:ext>
              </a:extLst>
            </p:cNvPr>
            <p:cNvSpPr txBox="1"/>
            <p:nvPr/>
          </p:nvSpPr>
          <p:spPr>
            <a:xfrm>
              <a:off x="5647775" y="1675346"/>
              <a:ext cx="473549" cy="95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800"/>
              </a:pPr>
              <a:r>
                <a:rPr lang="ru-RU" sz="544" b="1">
                  <a:solidFill>
                    <a:srgbClr val="1E4E78"/>
                  </a:solidFill>
                  <a:latin typeface="Tahoma"/>
                  <a:ea typeface="Tahoma"/>
                  <a:cs typeface="Tahoma"/>
                  <a:sym typeface="Tahoma"/>
                </a:rPr>
                <a:t>Заключение</a:t>
              </a:r>
              <a:endParaRPr sz="54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1" name="Google Shape;537;p24">
              <a:extLst>
                <a:ext uri="{FF2B5EF4-FFF2-40B4-BE49-F238E27FC236}">
                  <a16:creationId xmlns="" xmlns:a16="http://schemas.microsoft.com/office/drawing/2014/main" id="{5CFDF3E8-B508-497D-2DBF-231CA7897C39}"/>
                </a:ext>
              </a:extLst>
            </p:cNvPr>
            <p:cNvGrpSpPr/>
            <p:nvPr/>
          </p:nvGrpSpPr>
          <p:grpSpPr>
            <a:xfrm>
              <a:off x="5760180" y="1363891"/>
              <a:ext cx="248852" cy="251732"/>
              <a:chOff x="6023211" y="1716517"/>
              <a:chExt cx="274320" cy="277495"/>
            </a:xfrm>
          </p:grpSpPr>
          <p:sp>
            <p:nvSpPr>
              <p:cNvPr id="172" name="Google Shape;538;p24">
                <a:extLst>
                  <a:ext uri="{FF2B5EF4-FFF2-40B4-BE49-F238E27FC236}">
                    <a16:creationId xmlns="" xmlns:a16="http://schemas.microsoft.com/office/drawing/2014/main" id="{8BF74062-D79F-D93B-88B2-5A943E38DFDE}"/>
                  </a:ext>
                </a:extLst>
              </p:cNvPr>
              <p:cNvSpPr/>
              <p:nvPr/>
            </p:nvSpPr>
            <p:spPr>
              <a:xfrm>
                <a:off x="6023211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136912" y="277199"/>
                    </a:moveTo>
                    <a:lnTo>
                      <a:pt x="0" y="138599"/>
                    </a:ln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539;p24">
                <a:extLst>
                  <a:ext uri="{FF2B5EF4-FFF2-40B4-BE49-F238E27FC236}">
                    <a16:creationId xmlns="" xmlns:a16="http://schemas.microsoft.com/office/drawing/2014/main" id="{DC21B7CC-7D01-336F-69D4-7CA6547FAD9F}"/>
                  </a:ext>
                </a:extLst>
              </p:cNvPr>
              <p:cNvSpPr/>
              <p:nvPr/>
            </p:nvSpPr>
            <p:spPr>
              <a:xfrm>
                <a:off x="6023211" y="1716517"/>
                <a:ext cx="27432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274320" h="277494" extrusionOk="0">
                    <a:moveTo>
                      <a:pt x="0" y="138599"/>
                    </a:moveTo>
                    <a:lnTo>
                      <a:pt x="136912" y="0"/>
                    </a:lnTo>
                    <a:lnTo>
                      <a:pt x="273824" y="138599"/>
                    </a:lnTo>
                    <a:lnTo>
                      <a:pt x="136912" y="277199"/>
                    </a:lnTo>
                    <a:lnTo>
                      <a:pt x="0" y="138599"/>
                    </a:lnTo>
                    <a:close/>
                  </a:path>
                </a:pathLst>
              </a:custGeom>
              <a:noFill/>
              <a:ln w="126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endParaRPr sz="1633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" name="Google Shape;540;p24">
              <a:extLst>
                <a:ext uri="{FF2B5EF4-FFF2-40B4-BE49-F238E27FC236}">
                  <a16:creationId xmlns="" xmlns:a16="http://schemas.microsoft.com/office/drawing/2014/main" id="{D1F99DE5-DA4F-3F80-B573-D7CCE91B5254}"/>
                </a:ext>
              </a:extLst>
            </p:cNvPr>
            <p:cNvSpPr txBox="1"/>
            <p:nvPr/>
          </p:nvSpPr>
          <p:spPr>
            <a:xfrm>
              <a:off x="5822760" y="1374877"/>
              <a:ext cx="126144" cy="207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1867"/>
              </a:pPr>
              <a:r>
                <a:rPr lang="ru-RU" sz="1270" b="1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4</a:t>
              </a:r>
              <a:endParaRPr sz="127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5" name="Google Shape;550;p24">
              <a:extLst>
                <a:ext uri="{FF2B5EF4-FFF2-40B4-BE49-F238E27FC236}">
                  <a16:creationId xmlns="" xmlns:a16="http://schemas.microsoft.com/office/drawing/2014/main" id="{406A19B0-5C60-277F-C2BB-DEB48B2F384D}"/>
                </a:ext>
              </a:extLst>
            </p:cNvPr>
            <p:cNvGrpSpPr/>
            <p:nvPr/>
          </p:nvGrpSpPr>
          <p:grpSpPr>
            <a:xfrm>
              <a:off x="2052621" y="1857901"/>
              <a:ext cx="4541568" cy="630124"/>
              <a:chOff x="1936212" y="2261087"/>
              <a:chExt cx="5006363" cy="694612"/>
            </a:xfrm>
          </p:grpSpPr>
          <p:pic>
            <p:nvPicPr>
              <p:cNvPr id="176" name="Google Shape;551;p24">
                <a:extLst>
                  <a:ext uri="{FF2B5EF4-FFF2-40B4-BE49-F238E27FC236}">
                    <a16:creationId xmlns="" xmlns:a16="http://schemas.microsoft.com/office/drawing/2014/main" id="{41D5B59B-17D3-6114-1601-D4641C7474AF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659962" y="2409996"/>
                <a:ext cx="247013" cy="1229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7" name="Google Shape;552;p24">
                <a:extLst>
                  <a:ext uri="{FF2B5EF4-FFF2-40B4-BE49-F238E27FC236}">
                    <a16:creationId xmlns="" xmlns:a16="http://schemas.microsoft.com/office/drawing/2014/main" id="{3EAA7E9D-DE8F-7568-BCDD-7BD40C303E1B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005162" y="2409996"/>
                <a:ext cx="247013" cy="1229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8" name="Google Shape;553;p24">
                <a:extLst>
                  <a:ext uri="{FF2B5EF4-FFF2-40B4-BE49-F238E27FC236}">
                    <a16:creationId xmlns="" xmlns:a16="http://schemas.microsoft.com/office/drawing/2014/main" id="{D314D4F1-26C8-91DB-7800-5FDAA819FB91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350362" y="2409996"/>
                <a:ext cx="247013" cy="1229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554;p24">
                <a:extLst>
                  <a:ext uri="{FF2B5EF4-FFF2-40B4-BE49-F238E27FC236}">
                    <a16:creationId xmlns="" xmlns:a16="http://schemas.microsoft.com/office/drawing/2014/main" id="{F46D46ED-2D76-AFEC-284D-725BC430714A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695562" y="2409996"/>
                <a:ext cx="247013" cy="1229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555;p24">
                <a:extLst>
                  <a:ext uri="{FF2B5EF4-FFF2-40B4-BE49-F238E27FC236}">
                    <a16:creationId xmlns="" xmlns:a16="http://schemas.microsoft.com/office/drawing/2014/main" id="{8ABCE9CF-65AB-8A66-4212-0C57889DD02D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936212" y="2502462"/>
                <a:ext cx="376600" cy="376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556;p24">
                <a:extLst>
                  <a:ext uri="{FF2B5EF4-FFF2-40B4-BE49-F238E27FC236}">
                    <a16:creationId xmlns="" xmlns:a16="http://schemas.microsoft.com/office/drawing/2014/main" id="{378A9C17-A507-5FBF-498C-02C3237CA7A9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3296787" y="2261087"/>
                <a:ext cx="346050" cy="346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557;p24">
                <a:extLst>
                  <a:ext uri="{FF2B5EF4-FFF2-40B4-BE49-F238E27FC236}">
                    <a16:creationId xmlns="" xmlns:a16="http://schemas.microsoft.com/office/drawing/2014/main" id="{C53EE9B0-14CA-FF4B-6B86-3076132BE120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985963" y="2663775"/>
                <a:ext cx="241325" cy="2919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3" name="Google Shape;558;p24">
              <a:extLst>
                <a:ext uri="{FF2B5EF4-FFF2-40B4-BE49-F238E27FC236}">
                  <a16:creationId xmlns="" xmlns:a16="http://schemas.microsoft.com/office/drawing/2014/main" id="{0D4AEA68-D7BE-F343-11B9-C725BA44CFB9}"/>
                </a:ext>
              </a:extLst>
            </p:cNvPr>
            <p:cNvSpPr txBox="1"/>
            <p:nvPr/>
          </p:nvSpPr>
          <p:spPr>
            <a:xfrm>
              <a:off x="3247707" y="2297711"/>
              <a:ext cx="673991" cy="262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>
                <a:buSzPts val="800"/>
              </a:pPr>
              <a:r>
                <a:rPr lang="ru-RU" sz="544" dirty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ИС </a:t>
              </a:r>
              <a:r>
                <a:rPr lang="ru-RU" sz="544" dirty="0">
                  <a:latin typeface="Tahoma"/>
                  <a:ea typeface="Tahoma"/>
                  <a:cs typeface="Tahoma"/>
                  <a:sym typeface="Tahoma"/>
                </a:rPr>
                <a:t>ПОРТАЛ  ЭКСПЕРТИЗА/ ЭКСПЕРТИЗА </a:t>
              </a:r>
              <a:r>
                <a:rPr lang="ru-RU" sz="544" dirty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ЕАЭС</a:t>
              </a:r>
              <a:endParaRPr sz="544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84" name="Google Shape;559;p24">
              <a:extLst>
                <a:ext uri="{FF2B5EF4-FFF2-40B4-BE49-F238E27FC236}">
                  <a16:creationId xmlns="" xmlns:a16="http://schemas.microsoft.com/office/drawing/2014/main" id="{C50CE63D-4200-9F30-9EBD-DAA0FC34487E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218086" y="2223263"/>
              <a:ext cx="218926" cy="2648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560;p24">
              <a:extLst>
                <a:ext uri="{FF2B5EF4-FFF2-40B4-BE49-F238E27FC236}">
                  <a16:creationId xmlns="" xmlns:a16="http://schemas.microsoft.com/office/drawing/2014/main" id="{D3374DA1-19DE-C790-151E-E4C6485D0C10}"/>
                </a:ext>
              </a:extLst>
            </p:cNvPr>
            <p:cNvSpPr txBox="1"/>
            <p:nvPr/>
          </p:nvSpPr>
          <p:spPr>
            <a:xfrm>
              <a:off x="4458637" y="2270836"/>
              <a:ext cx="673991" cy="262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>
                <a:buSzPts val="800"/>
              </a:pPr>
              <a:r>
                <a:rPr lang="ru-RU" sz="544" dirty="0">
                  <a:latin typeface="Tahoma"/>
                  <a:ea typeface="Tahoma"/>
                  <a:cs typeface="Tahoma"/>
                  <a:sym typeface="Tahoma"/>
                </a:rPr>
                <a:t>ИС ПОРТАЛ  ЭКСПЕРТИЗА/ ЭКСПЕРТИЗА ЕАЭС</a:t>
              </a:r>
            </a:p>
          </p:txBody>
        </p:sp>
        <p:pic>
          <p:nvPicPr>
            <p:cNvPr id="186" name="Google Shape;561;p24">
              <a:extLst>
                <a:ext uri="{FF2B5EF4-FFF2-40B4-BE49-F238E27FC236}">
                  <a16:creationId xmlns="" xmlns:a16="http://schemas.microsoft.com/office/drawing/2014/main" id="{0B29A485-0ADD-0401-82F0-0A987EC0BCE7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193580" y="1880937"/>
              <a:ext cx="267980" cy="2679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562;p24">
              <a:extLst>
                <a:ext uri="{FF2B5EF4-FFF2-40B4-BE49-F238E27FC236}">
                  <a16:creationId xmlns="" xmlns:a16="http://schemas.microsoft.com/office/drawing/2014/main" id="{6F8F6E5D-5E50-0221-DF9A-043EBAD834D4}"/>
                </a:ext>
              </a:extLst>
            </p:cNvPr>
            <p:cNvSpPr txBox="1"/>
            <p:nvPr/>
          </p:nvSpPr>
          <p:spPr>
            <a:xfrm>
              <a:off x="4460689" y="1946767"/>
              <a:ext cx="413539" cy="179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>
                <a:buClr>
                  <a:srgbClr val="000000"/>
                </a:buClr>
                <a:buSzPts val="800"/>
              </a:pPr>
              <a:r>
                <a:rPr lang="ru-RU" sz="544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СОТРУДНИК НЦЭЛС</a:t>
              </a:r>
              <a:endParaRPr sz="544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8" name="Google Shape;563;p24">
              <a:extLst>
                <a:ext uri="{FF2B5EF4-FFF2-40B4-BE49-F238E27FC236}">
                  <a16:creationId xmlns="" xmlns:a16="http://schemas.microsoft.com/office/drawing/2014/main" id="{67309AA6-3A06-E315-F242-45C35743BF47}"/>
                </a:ext>
              </a:extLst>
            </p:cNvPr>
            <p:cNvSpPr/>
            <p:nvPr/>
          </p:nvSpPr>
          <p:spPr>
            <a:xfrm>
              <a:off x="4437013" y="2563569"/>
              <a:ext cx="400112" cy="100171"/>
            </a:xfrm>
            <a:custGeom>
              <a:avLst/>
              <a:gdLst/>
              <a:ahLst/>
              <a:cxnLst/>
              <a:rect l="l" t="t" r="r" b="b"/>
              <a:pathLst>
                <a:path w="441325" h="110489" extrusionOk="0">
                  <a:moveTo>
                    <a:pt x="422299" y="110399"/>
                  </a:moveTo>
                  <a:lnTo>
                    <a:pt x="18400" y="110399"/>
                  </a:lnTo>
                  <a:lnTo>
                    <a:pt x="11237" y="108954"/>
                  </a:lnTo>
                  <a:lnTo>
                    <a:pt x="5389" y="105010"/>
                  </a:lnTo>
                  <a:lnTo>
                    <a:pt x="1445" y="99161"/>
                  </a:lnTo>
                  <a:lnTo>
                    <a:pt x="0" y="91999"/>
                  </a:lnTo>
                  <a:lnTo>
                    <a:pt x="0" y="18400"/>
                  </a:lnTo>
                  <a:lnTo>
                    <a:pt x="1445" y="11238"/>
                  </a:lnTo>
                  <a:lnTo>
                    <a:pt x="5389" y="5389"/>
                  </a:lnTo>
                  <a:lnTo>
                    <a:pt x="11237" y="1445"/>
                  </a:lnTo>
                  <a:lnTo>
                    <a:pt x="18400" y="0"/>
                  </a:lnTo>
                  <a:lnTo>
                    <a:pt x="427179" y="0"/>
                  </a:lnTo>
                  <a:lnTo>
                    <a:pt x="431859" y="1938"/>
                  </a:lnTo>
                  <a:lnTo>
                    <a:pt x="438761" y="8839"/>
                  </a:lnTo>
                  <a:lnTo>
                    <a:pt x="440699" y="13520"/>
                  </a:lnTo>
                  <a:lnTo>
                    <a:pt x="440699" y="91999"/>
                  </a:lnTo>
                  <a:lnTo>
                    <a:pt x="439253" y="99161"/>
                  </a:lnTo>
                  <a:lnTo>
                    <a:pt x="435310" y="105010"/>
                  </a:lnTo>
                  <a:lnTo>
                    <a:pt x="429461" y="108954"/>
                  </a:lnTo>
                  <a:lnTo>
                    <a:pt x="422299" y="110399"/>
                  </a:lnTo>
                  <a:close/>
                </a:path>
              </a:pathLst>
            </a:custGeom>
            <a:solidFill>
              <a:srgbClr val="00549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564;p24">
              <a:extLst>
                <a:ext uri="{FF2B5EF4-FFF2-40B4-BE49-F238E27FC236}">
                  <a16:creationId xmlns="" xmlns:a16="http://schemas.microsoft.com/office/drawing/2014/main" id="{8688D74E-B9FA-D525-68CE-74F75E30027C}"/>
                </a:ext>
              </a:extLst>
            </p:cNvPr>
            <p:cNvSpPr txBox="1"/>
            <p:nvPr/>
          </p:nvSpPr>
          <p:spPr>
            <a:xfrm>
              <a:off x="4493537" y="2562420"/>
              <a:ext cx="287395" cy="102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867"/>
              </a:pPr>
              <a:r>
                <a:rPr lang="ru-RU" sz="59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НЦЭЛС</a:t>
              </a:r>
              <a:endParaRPr sz="59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0" name="Google Shape;565;p24">
              <a:extLst>
                <a:ext uri="{FF2B5EF4-FFF2-40B4-BE49-F238E27FC236}">
                  <a16:creationId xmlns="" xmlns:a16="http://schemas.microsoft.com/office/drawing/2014/main" id="{37DBFED9-4073-0078-AA67-72E36A5026C0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430945" y="2223263"/>
              <a:ext cx="218926" cy="2648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566;p24">
              <a:extLst>
                <a:ext uri="{FF2B5EF4-FFF2-40B4-BE49-F238E27FC236}">
                  <a16:creationId xmlns="" xmlns:a16="http://schemas.microsoft.com/office/drawing/2014/main" id="{E6A8E500-1DEF-58AD-7E3F-CBAAC83D7F66}"/>
                </a:ext>
              </a:extLst>
            </p:cNvPr>
            <p:cNvSpPr txBox="1"/>
            <p:nvPr/>
          </p:nvSpPr>
          <p:spPr>
            <a:xfrm>
              <a:off x="5671493" y="2270836"/>
              <a:ext cx="673991" cy="262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>
                <a:buSzPts val="800"/>
              </a:pPr>
              <a:r>
                <a:rPr lang="ru-RU" sz="544" dirty="0">
                  <a:latin typeface="Tahoma"/>
                  <a:ea typeface="Tahoma"/>
                  <a:cs typeface="Tahoma"/>
                  <a:sym typeface="Tahoma"/>
                </a:rPr>
                <a:t>ИС ПОРТАЛ  ЭКСПЕРТИЗА/ ЭКСПЕРТИЗА ЕАЭС</a:t>
              </a:r>
            </a:p>
          </p:txBody>
        </p:sp>
        <p:pic>
          <p:nvPicPr>
            <p:cNvPr id="192" name="Google Shape;567;p24">
              <a:extLst>
                <a:ext uri="{FF2B5EF4-FFF2-40B4-BE49-F238E27FC236}">
                  <a16:creationId xmlns="" xmlns:a16="http://schemas.microsoft.com/office/drawing/2014/main" id="{2C99B86B-1CAE-D855-38E8-2BEEDD0BAD5C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406437" y="1880937"/>
              <a:ext cx="267980" cy="2679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568;p24">
              <a:extLst>
                <a:ext uri="{FF2B5EF4-FFF2-40B4-BE49-F238E27FC236}">
                  <a16:creationId xmlns="" xmlns:a16="http://schemas.microsoft.com/office/drawing/2014/main" id="{AE223D36-843F-F02D-E1B9-34D3145A4674}"/>
                </a:ext>
              </a:extLst>
            </p:cNvPr>
            <p:cNvSpPr txBox="1"/>
            <p:nvPr/>
          </p:nvSpPr>
          <p:spPr>
            <a:xfrm>
              <a:off x="5673545" y="1946767"/>
              <a:ext cx="413539" cy="179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>
                <a:buClr>
                  <a:srgbClr val="000000"/>
                </a:buClr>
                <a:buSzPts val="800"/>
              </a:pPr>
              <a:r>
                <a:rPr lang="ru-RU" sz="544" dirty="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СОТРУДНИК НЦЭЛС</a:t>
              </a:r>
              <a:endParaRPr sz="544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4" name="Google Shape;569;p24">
              <a:extLst>
                <a:ext uri="{FF2B5EF4-FFF2-40B4-BE49-F238E27FC236}">
                  <a16:creationId xmlns="" xmlns:a16="http://schemas.microsoft.com/office/drawing/2014/main" id="{13908D3E-42CB-568E-ADC8-9E7AFCA4F464}"/>
                </a:ext>
              </a:extLst>
            </p:cNvPr>
            <p:cNvSpPr/>
            <p:nvPr/>
          </p:nvSpPr>
          <p:spPr>
            <a:xfrm>
              <a:off x="5649870" y="2554253"/>
              <a:ext cx="400112" cy="100171"/>
            </a:xfrm>
            <a:custGeom>
              <a:avLst/>
              <a:gdLst/>
              <a:ahLst/>
              <a:cxnLst/>
              <a:rect l="l" t="t" r="r" b="b"/>
              <a:pathLst>
                <a:path w="441325" h="110489" extrusionOk="0">
                  <a:moveTo>
                    <a:pt x="422299" y="110399"/>
                  </a:moveTo>
                  <a:lnTo>
                    <a:pt x="18400" y="110399"/>
                  </a:lnTo>
                  <a:lnTo>
                    <a:pt x="11237" y="108954"/>
                  </a:lnTo>
                  <a:lnTo>
                    <a:pt x="5389" y="105010"/>
                  </a:lnTo>
                  <a:lnTo>
                    <a:pt x="1445" y="99161"/>
                  </a:lnTo>
                  <a:lnTo>
                    <a:pt x="0" y="91999"/>
                  </a:lnTo>
                  <a:lnTo>
                    <a:pt x="0" y="18400"/>
                  </a:lnTo>
                  <a:lnTo>
                    <a:pt x="1445" y="11238"/>
                  </a:lnTo>
                  <a:lnTo>
                    <a:pt x="5389" y="5389"/>
                  </a:lnTo>
                  <a:lnTo>
                    <a:pt x="11237" y="1445"/>
                  </a:lnTo>
                  <a:lnTo>
                    <a:pt x="18400" y="0"/>
                  </a:lnTo>
                  <a:lnTo>
                    <a:pt x="427179" y="0"/>
                  </a:lnTo>
                  <a:lnTo>
                    <a:pt x="431859" y="1938"/>
                  </a:lnTo>
                  <a:lnTo>
                    <a:pt x="438761" y="8839"/>
                  </a:lnTo>
                  <a:lnTo>
                    <a:pt x="440699" y="13520"/>
                  </a:lnTo>
                  <a:lnTo>
                    <a:pt x="440699" y="91999"/>
                  </a:lnTo>
                  <a:lnTo>
                    <a:pt x="439253" y="99161"/>
                  </a:lnTo>
                  <a:lnTo>
                    <a:pt x="435310" y="105010"/>
                  </a:lnTo>
                  <a:lnTo>
                    <a:pt x="429461" y="108954"/>
                  </a:lnTo>
                  <a:lnTo>
                    <a:pt x="422299" y="110399"/>
                  </a:lnTo>
                  <a:close/>
                </a:path>
              </a:pathLst>
            </a:custGeom>
            <a:solidFill>
              <a:srgbClr val="00549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570;p24">
              <a:extLst>
                <a:ext uri="{FF2B5EF4-FFF2-40B4-BE49-F238E27FC236}">
                  <a16:creationId xmlns="" xmlns:a16="http://schemas.microsoft.com/office/drawing/2014/main" id="{A9B138AD-282C-5726-C240-CC0FF275AE5A}"/>
                </a:ext>
              </a:extLst>
            </p:cNvPr>
            <p:cNvSpPr txBox="1"/>
            <p:nvPr/>
          </p:nvSpPr>
          <p:spPr>
            <a:xfrm>
              <a:off x="5706393" y="2553105"/>
              <a:ext cx="287395" cy="102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867"/>
              </a:pPr>
              <a:r>
                <a:rPr lang="ru-RU" sz="59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НЦЭЛС</a:t>
              </a:r>
              <a:endParaRPr sz="59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6" name="Google Shape;552;p24">
              <a:extLst>
                <a:ext uri="{FF2B5EF4-FFF2-40B4-BE49-F238E27FC236}">
                  <a16:creationId xmlns="" xmlns:a16="http://schemas.microsoft.com/office/drawing/2014/main" id="{04C4759A-AD8A-D682-EF7B-74282A27B51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378226" y="1973452"/>
              <a:ext cx="224080" cy="111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569;p24">
              <a:extLst>
                <a:ext uri="{FF2B5EF4-FFF2-40B4-BE49-F238E27FC236}">
                  <a16:creationId xmlns="" xmlns:a16="http://schemas.microsoft.com/office/drawing/2014/main" id="{18578423-C83A-2401-FF97-C5534D5A9263}"/>
                </a:ext>
              </a:extLst>
            </p:cNvPr>
            <p:cNvSpPr/>
            <p:nvPr/>
          </p:nvSpPr>
          <p:spPr>
            <a:xfrm>
              <a:off x="6853491" y="2525764"/>
              <a:ext cx="400112" cy="100171"/>
            </a:xfrm>
            <a:custGeom>
              <a:avLst/>
              <a:gdLst/>
              <a:ahLst/>
              <a:cxnLst/>
              <a:rect l="l" t="t" r="r" b="b"/>
              <a:pathLst>
                <a:path w="441325" h="110489" extrusionOk="0">
                  <a:moveTo>
                    <a:pt x="422299" y="110399"/>
                  </a:moveTo>
                  <a:lnTo>
                    <a:pt x="18400" y="110399"/>
                  </a:lnTo>
                  <a:lnTo>
                    <a:pt x="11237" y="108954"/>
                  </a:lnTo>
                  <a:lnTo>
                    <a:pt x="5389" y="105010"/>
                  </a:lnTo>
                  <a:lnTo>
                    <a:pt x="1445" y="99161"/>
                  </a:lnTo>
                  <a:lnTo>
                    <a:pt x="0" y="91999"/>
                  </a:lnTo>
                  <a:lnTo>
                    <a:pt x="0" y="18400"/>
                  </a:lnTo>
                  <a:lnTo>
                    <a:pt x="1445" y="11238"/>
                  </a:lnTo>
                  <a:lnTo>
                    <a:pt x="5389" y="5389"/>
                  </a:lnTo>
                  <a:lnTo>
                    <a:pt x="11237" y="1445"/>
                  </a:lnTo>
                  <a:lnTo>
                    <a:pt x="18400" y="0"/>
                  </a:lnTo>
                  <a:lnTo>
                    <a:pt x="427179" y="0"/>
                  </a:lnTo>
                  <a:lnTo>
                    <a:pt x="431859" y="1938"/>
                  </a:lnTo>
                  <a:lnTo>
                    <a:pt x="438761" y="8839"/>
                  </a:lnTo>
                  <a:lnTo>
                    <a:pt x="440699" y="13520"/>
                  </a:lnTo>
                  <a:lnTo>
                    <a:pt x="440699" y="91999"/>
                  </a:lnTo>
                  <a:lnTo>
                    <a:pt x="439253" y="99161"/>
                  </a:lnTo>
                  <a:lnTo>
                    <a:pt x="435310" y="105010"/>
                  </a:lnTo>
                  <a:lnTo>
                    <a:pt x="429461" y="108954"/>
                  </a:lnTo>
                  <a:lnTo>
                    <a:pt x="422299" y="110399"/>
                  </a:lnTo>
                  <a:close/>
                </a:path>
              </a:pathLst>
            </a:custGeom>
            <a:solidFill>
              <a:srgbClr val="00549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570;p24">
              <a:extLst>
                <a:ext uri="{FF2B5EF4-FFF2-40B4-BE49-F238E27FC236}">
                  <a16:creationId xmlns="" xmlns:a16="http://schemas.microsoft.com/office/drawing/2014/main" id="{B4CD7AC0-BFBD-BB3E-4E6F-68AC4306ECA6}"/>
                </a:ext>
              </a:extLst>
            </p:cNvPr>
            <p:cNvSpPr txBox="1"/>
            <p:nvPr/>
          </p:nvSpPr>
          <p:spPr>
            <a:xfrm>
              <a:off x="6910014" y="2524615"/>
              <a:ext cx="287395" cy="102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>
                <a:buClr>
                  <a:srgbClr val="000000"/>
                </a:buClr>
                <a:buSzPts val="867"/>
              </a:pPr>
              <a:r>
                <a:rPr lang="ru-RU" sz="59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КМФК</a:t>
              </a:r>
              <a:endParaRPr sz="59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199" name="Google Shape;559;p24">
              <a:extLst>
                <a:ext uri="{FF2B5EF4-FFF2-40B4-BE49-F238E27FC236}">
                  <a16:creationId xmlns="" xmlns:a16="http://schemas.microsoft.com/office/drawing/2014/main" id="{C3086F82-9A0B-8040-3680-DD03EF72CBE0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84134" y="2202807"/>
              <a:ext cx="218926" cy="2648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576;p24">
              <a:extLst>
                <a:ext uri="{FF2B5EF4-FFF2-40B4-BE49-F238E27FC236}">
                  <a16:creationId xmlns="" xmlns:a16="http://schemas.microsoft.com/office/drawing/2014/main" id="{60B44DE0-9C28-6B78-581D-EE52A2248A91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901934" y="1658210"/>
              <a:ext cx="378112" cy="378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566;p24">
              <a:extLst>
                <a:ext uri="{FF2B5EF4-FFF2-40B4-BE49-F238E27FC236}">
                  <a16:creationId xmlns="" xmlns:a16="http://schemas.microsoft.com/office/drawing/2014/main" id="{1E71657A-6D20-8852-D375-7A2869C1DDF2}"/>
                </a:ext>
              </a:extLst>
            </p:cNvPr>
            <p:cNvSpPr txBox="1"/>
            <p:nvPr/>
          </p:nvSpPr>
          <p:spPr>
            <a:xfrm>
              <a:off x="6945492" y="2139410"/>
              <a:ext cx="697410" cy="346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516" rIns="0" bIns="0" anchor="t" anchorCtr="0">
              <a:spAutoFit/>
            </a:bodyPr>
            <a:lstStyle/>
            <a:p>
              <a:pPr marL="11521" marR="4608">
                <a:buSzPts val="800"/>
              </a:pPr>
              <a:r>
                <a:rPr lang="ru-RU" sz="544" dirty="0">
                  <a:latin typeface="Tahoma"/>
                  <a:ea typeface="Tahoma"/>
                  <a:cs typeface="Tahoma"/>
                  <a:sym typeface="Tahoma"/>
                </a:rPr>
                <a:t>Выдача РУ и внесение данных в Государственный реестр МИ</a:t>
              </a:r>
            </a:p>
          </p:txBody>
        </p:sp>
      </p:grpSp>
      <p:pic>
        <p:nvPicPr>
          <p:cNvPr id="86" name="Picture 3" descr="D:\НЦЭЛС\Презентации\Форма для презентации\Материалы и всякие штуки для презентации\Шапка НЦЭЛС 1.png">
            <a:extLst>
              <a:ext uri="{FF2B5EF4-FFF2-40B4-BE49-F238E27FC236}">
                <a16:creationId xmlns="" xmlns:a16="http://schemas.microsoft.com/office/drawing/2014/main" id="{FD84DF10-C0CB-11CE-F86E-8E5AFB3ED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0411" y="3107045"/>
            <a:ext cx="313778" cy="26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DEC9A185-EA14-4115-A588-10A752055694}"/>
              </a:ext>
            </a:extLst>
          </p:cNvPr>
          <p:cNvSpPr txBox="1"/>
          <p:nvPr/>
        </p:nvSpPr>
        <p:spPr>
          <a:xfrm>
            <a:off x="390734" y="4289804"/>
            <a:ext cx="2593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934910"/>
            <a:ext cx="860266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8947" y="3966638"/>
            <a:ext cx="56250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ru-RU" sz="1050" b="1" dirty="0"/>
              <a:t>Установление фактических данных о происхождении МТ и ее </a:t>
            </a:r>
            <a:r>
              <a:rPr lang="ru-RU" sz="1050" b="1" dirty="0" smtClean="0"/>
              <a:t>комплектующих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050" b="1" dirty="0"/>
              <a:t>Открытость и прозрачность обоснованности </a:t>
            </a:r>
            <a:r>
              <a:rPr lang="ru-RU" sz="1050" b="1" dirty="0" smtClean="0"/>
              <a:t>цены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050" b="1" dirty="0"/>
              <a:t>Четкий алгоритм </a:t>
            </a:r>
            <a:r>
              <a:rPr lang="ru-RU" sz="1050" b="1" dirty="0" smtClean="0"/>
              <a:t>проведения </a:t>
            </a:r>
            <a:r>
              <a:rPr lang="ru-RU" sz="1050" b="1" dirty="0"/>
              <a:t>экспертизы МИ на всех этапах </a:t>
            </a:r>
            <a:r>
              <a:rPr lang="ru-RU" sz="1050" b="1" dirty="0" smtClean="0"/>
              <a:t>экспертизы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050" b="1" dirty="0"/>
              <a:t>Исключение </a:t>
            </a:r>
            <a:r>
              <a:rPr lang="ru-RU" sz="1050" b="1" dirty="0" smtClean="0"/>
              <a:t>необоснованного </a:t>
            </a:r>
            <a:r>
              <a:rPr lang="ru-RU" sz="1050" b="1" dirty="0"/>
              <a:t>использования </a:t>
            </a:r>
            <a:r>
              <a:rPr lang="ru-RU" sz="1050" b="1" dirty="0" smtClean="0"/>
              <a:t>согласований </a:t>
            </a:r>
            <a:r>
              <a:rPr lang="ru-RU" sz="1050" b="1" dirty="0"/>
              <a:t>при ускоренной </a:t>
            </a:r>
            <a:r>
              <a:rPr lang="ru-RU" sz="1050" b="1" dirty="0" smtClean="0"/>
              <a:t>экспертизе</a:t>
            </a:r>
            <a:endParaRPr lang="ru-RU" sz="1050" b="1" dirty="0" smtClean="0"/>
          </a:p>
        </p:txBody>
      </p:sp>
      <p:sp>
        <p:nvSpPr>
          <p:cNvPr id="88" name="object 51"/>
          <p:cNvSpPr/>
          <p:nvPr/>
        </p:nvSpPr>
        <p:spPr>
          <a:xfrm>
            <a:off x="-3214" y="0"/>
            <a:ext cx="9147214" cy="483154"/>
          </a:xfrm>
          <a:custGeom>
            <a:avLst/>
            <a:gdLst/>
            <a:ahLst/>
            <a:cxnLst/>
            <a:rect l="l" t="t" r="r" b="b"/>
            <a:pathLst>
              <a:path w="9133205" h="396240">
                <a:moveTo>
                  <a:pt x="9132675" y="0"/>
                </a:moveTo>
                <a:lnTo>
                  <a:pt x="0" y="0"/>
                </a:lnTo>
                <a:lnTo>
                  <a:pt x="468735" y="396239"/>
                </a:lnTo>
                <a:lnTo>
                  <a:pt x="9132675" y="396239"/>
                </a:lnTo>
                <a:lnTo>
                  <a:pt x="913267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РЕГИСТРАЦИЯ МЕДИЦИНСКИХ ИЗДЕЛИЙ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9" y="43139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4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" y="4282603"/>
            <a:ext cx="2663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84534797-43D3-BBFF-C35F-BA95BF495E06}"/>
              </a:ext>
            </a:extLst>
          </p:cNvPr>
          <p:cNvSpPr/>
          <p:nvPr/>
        </p:nvSpPr>
        <p:spPr>
          <a:xfrm>
            <a:off x="0" y="448014"/>
            <a:ext cx="9130497" cy="13686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0" name="Рисунок 89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6D661FB-A27D-45AF-A309-79C54123C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6" y="169863"/>
            <a:ext cx="341029" cy="341029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="" xmlns:a16="http://schemas.microsoft.com/office/drawing/2014/main" id="{BAF8F2E5-609B-2F8D-4806-853582F98E4F}"/>
              </a:ext>
            </a:extLst>
          </p:cNvPr>
          <p:cNvGrpSpPr/>
          <p:nvPr/>
        </p:nvGrpSpPr>
        <p:grpSpPr>
          <a:xfrm>
            <a:off x="56814" y="1947057"/>
            <a:ext cx="8986252" cy="313778"/>
            <a:chOff x="104506" y="2687641"/>
            <a:chExt cx="2702358" cy="313778"/>
          </a:xfrm>
        </p:grpSpPr>
        <p:pic>
          <p:nvPicPr>
            <p:cNvPr id="21" name="Picture 3" descr="D:\НЦЭЛС\Презентации\Форма для презентации\Материалы и всякие штуки для презентации\Шапка НЦЭЛС 1.png">
              <a:extLst>
                <a:ext uri="{FF2B5EF4-FFF2-40B4-BE49-F238E27FC236}">
                  <a16:creationId xmlns="" xmlns:a16="http://schemas.microsoft.com/office/drawing/2014/main" id="{FD84DF10-C0CB-11CE-F86E-8E5AFB3ED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81264" y="1510883"/>
              <a:ext cx="313778" cy="266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089C994-642E-0746-037F-8FD80D677FFC}"/>
                </a:ext>
              </a:extLst>
            </p:cNvPr>
            <p:cNvSpPr txBox="1"/>
            <p:nvPr/>
          </p:nvSpPr>
          <p:spPr>
            <a:xfrm>
              <a:off x="360094" y="2690428"/>
              <a:ext cx="2446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РИСКИ, ВЫЯВЛЕННЫЕ ВАКР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8" name="Picture 3" descr="D:\НЦЭЛС\Презентации\Форма для презентации\Материалы и всякие штуки для презентации\Шапка НЦЭЛС 1.png">
            <a:extLst>
              <a:ext uri="{FF2B5EF4-FFF2-40B4-BE49-F238E27FC236}">
                <a16:creationId xmlns="" xmlns:a16="http://schemas.microsoft.com/office/drawing/2014/main" id="{284DB1BC-C179-7741-09BE-FDE11E898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6537" y="573908"/>
            <a:ext cx="86800" cy="88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B74007E-466F-ED49-660C-0A6D0301FE95}"/>
              </a:ext>
            </a:extLst>
          </p:cNvPr>
          <p:cNvSpPr txBox="1"/>
          <p:nvPr/>
        </p:nvSpPr>
        <p:spPr>
          <a:xfrm>
            <a:off x="56814" y="2766167"/>
            <a:ext cx="88696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defTabSz="914400" latinLnBrk="1">
              <a:buFont typeface="Wingdings" panose="05000000000000000000" pitchFamily="2" charset="2"/>
              <a:buChar char="q"/>
            </a:pPr>
            <a:r>
              <a:rPr lang="ru-RU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Риски увода </a:t>
            </a: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от инспектирования </a:t>
            </a:r>
            <a:r>
              <a:rPr lang="ru-RU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производственных </a:t>
            </a: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площадок и непроведения выездного инспектирования </a:t>
            </a:r>
          </a:p>
          <a:p>
            <a:pPr marL="171450" indent="-171450" defTabSz="914400" latinLnBrk="1">
              <a:buFont typeface="Wingdings" panose="05000000000000000000" pitchFamily="2" charset="2"/>
              <a:buChar char="q"/>
            </a:pP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Несовершенство законодательства в области инспектирования в части квалификационных </a:t>
            </a:r>
            <a:r>
              <a:rPr lang="ru-RU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требований </a:t>
            </a:r>
            <a:r>
              <a:rPr lang="ru-RU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 инспекторам, обязательности проведения видео и аудио -фиксации инспекции ОТП, а также проведения инспектирования всех без исключения новых производителей МТ вне зависимости от  класса безопасности</a:t>
            </a:r>
          </a:p>
        </p:txBody>
      </p:sp>
      <p:grpSp>
        <p:nvGrpSpPr>
          <p:cNvPr id="2" name="Google Shape;504;p24">
            <a:extLst>
              <a:ext uri="{FF2B5EF4-FFF2-40B4-BE49-F238E27FC236}">
                <a16:creationId xmlns="" xmlns:a16="http://schemas.microsoft.com/office/drawing/2014/main" id="{A64E5960-C8B9-E390-5307-55A1EB18E34F}"/>
              </a:ext>
            </a:extLst>
          </p:cNvPr>
          <p:cNvGrpSpPr/>
          <p:nvPr/>
        </p:nvGrpSpPr>
        <p:grpSpPr>
          <a:xfrm>
            <a:off x="619408" y="515549"/>
            <a:ext cx="1197600" cy="1235043"/>
            <a:chOff x="147031" y="1790863"/>
            <a:chExt cx="1320165" cy="1361440"/>
          </a:xfrm>
        </p:grpSpPr>
        <p:sp>
          <p:nvSpPr>
            <p:cNvPr id="3" name="Google Shape;505;p24">
              <a:extLst>
                <a:ext uri="{FF2B5EF4-FFF2-40B4-BE49-F238E27FC236}">
                  <a16:creationId xmlns="" xmlns:a16="http://schemas.microsoft.com/office/drawing/2014/main" id="{0B4BD2BA-99A2-8925-C754-B8CF4910F391}"/>
                </a:ext>
              </a:extLst>
            </p:cNvPr>
            <p:cNvSpPr/>
            <p:nvPr/>
          </p:nvSpPr>
          <p:spPr>
            <a:xfrm>
              <a:off x="147031" y="1790863"/>
              <a:ext cx="1320165" cy="1361440"/>
            </a:xfrm>
            <a:custGeom>
              <a:avLst/>
              <a:gdLst/>
              <a:ahLst/>
              <a:cxnLst/>
              <a:rect l="l" t="t" r="r" b="b"/>
              <a:pathLst>
                <a:path w="1320165" h="1361439" extrusionOk="0">
                  <a:moveTo>
                    <a:pt x="657100" y="1361237"/>
                  </a:moveTo>
                  <a:lnTo>
                    <a:pt x="0" y="683469"/>
                  </a:lnTo>
                  <a:lnTo>
                    <a:pt x="662628" y="0"/>
                  </a:lnTo>
                  <a:lnTo>
                    <a:pt x="1319729" y="677768"/>
                  </a:lnTo>
                  <a:lnTo>
                    <a:pt x="657100" y="1361237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Google Shape;506;p24">
              <a:extLst>
                <a:ext uri="{FF2B5EF4-FFF2-40B4-BE49-F238E27FC236}">
                  <a16:creationId xmlns="" xmlns:a16="http://schemas.microsoft.com/office/drawing/2014/main" id="{FA381356-1B0C-34FB-CEEA-C3C2DD0416B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7139" y="1849907"/>
              <a:ext cx="1205218" cy="1243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507;p24">
            <a:extLst>
              <a:ext uri="{FF2B5EF4-FFF2-40B4-BE49-F238E27FC236}">
                <a16:creationId xmlns="" xmlns:a16="http://schemas.microsoft.com/office/drawing/2014/main" id="{C5A3F2AC-CFC2-614A-3AB2-E97912FCC1E2}"/>
              </a:ext>
            </a:extLst>
          </p:cNvPr>
          <p:cNvSpPr txBox="1"/>
          <p:nvPr/>
        </p:nvSpPr>
        <p:spPr>
          <a:xfrm>
            <a:off x="928547" y="1280316"/>
            <a:ext cx="592140" cy="12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marL="11521">
              <a:buClr>
                <a:srgbClr val="000000"/>
              </a:buClr>
              <a:buSzPts val="1067"/>
            </a:pPr>
            <a:r>
              <a:rPr lang="ru-RU" sz="726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ЗАЯВИТЕЛЬ</a:t>
            </a:r>
            <a:endParaRPr sz="726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Google Shape;508;p24">
            <a:extLst>
              <a:ext uri="{FF2B5EF4-FFF2-40B4-BE49-F238E27FC236}">
                <a16:creationId xmlns="" xmlns:a16="http://schemas.microsoft.com/office/drawing/2014/main" id="{4941946B-B2A0-E4A4-6B10-C69AB6A1B4F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6302" y="869191"/>
            <a:ext cx="341642" cy="3542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09;p24">
            <a:extLst>
              <a:ext uri="{FF2B5EF4-FFF2-40B4-BE49-F238E27FC236}">
                <a16:creationId xmlns="" xmlns:a16="http://schemas.microsoft.com/office/drawing/2014/main" id="{4A47C641-1106-7D03-8BCE-FD66DF919A0A}"/>
              </a:ext>
            </a:extLst>
          </p:cNvPr>
          <p:cNvSpPr/>
          <p:nvPr/>
        </p:nvSpPr>
        <p:spPr>
          <a:xfrm>
            <a:off x="1927741" y="593037"/>
            <a:ext cx="971790" cy="1080086"/>
          </a:xfrm>
          <a:custGeom>
            <a:avLst/>
            <a:gdLst/>
            <a:ahLst/>
            <a:cxnLst/>
            <a:rect l="l" t="t" r="r" b="b"/>
            <a:pathLst>
              <a:path w="1071245" h="1190625" extrusionOk="0">
                <a:moveTo>
                  <a:pt x="1070699" y="1190399"/>
                </a:moveTo>
                <a:lnTo>
                  <a:pt x="0" y="1190399"/>
                </a:lnTo>
                <a:lnTo>
                  <a:pt x="0" y="0"/>
                </a:lnTo>
                <a:lnTo>
                  <a:pt x="1070699" y="0"/>
                </a:lnTo>
                <a:lnTo>
                  <a:pt x="1070699" y="11903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510;p24">
            <a:extLst>
              <a:ext uri="{FF2B5EF4-FFF2-40B4-BE49-F238E27FC236}">
                <a16:creationId xmlns="" xmlns:a16="http://schemas.microsoft.com/office/drawing/2014/main" id="{E1077352-1473-6C59-BB39-2DE08EE77667}"/>
              </a:ext>
            </a:extLst>
          </p:cNvPr>
          <p:cNvSpPr/>
          <p:nvPr/>
        </p:nvSpPr>
        <p:spPr>
          <a:xfrm>
            <a:off x="1927741" y="593037"/>
            <a:ext cx="971207" cy="1079438"/>
          </a:xfrm>
          <a:custGeom>
            <a:avLst/>
            <a:gdLst/>
            <a:ahLst/>
            <a:cxnLst/>
            <a:rect l="l" t="t" r="r" b="b"/>
            <a:pathLst>
              <a:path w="1071245" h="1190625" extrusionOk="0">
                <a:moveTo>
                  <a:pt x="0" y="0"/>
                </a:moveTo>
                <a:lnTo>
                  <a:pt x="1070699" y="0"/>
                </a:lnTo>
                <a:lnTo>
                  <a:pt x="1070699" y="1190399"/>
                </a:lnTo>
                <a:lnTo>
                  <a:pt x="0" y="1190399"/>
                </a:lnTo>
                <a:lnTo>
                  <a:pt x="0" y="0"/>
                </a:lnTo>
                <a:close/>
              </a:path>
            </a:pathLst>
          </a:custGeom>
          <a:noFill/>
          <a:ln w="19025" cap="flat" cmpd="sng">
            <a:solidFill>
              <a:srgbClr val="0070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511;p24">
            <a:extLst>
              <a:ext uri="{FF2B5EF4-FFF2-40B4-BE49-F238E27FC236}">
                <a16:creationId xmlns="" xmlns:a16="http://schemas.microsoft.com/office/drawing/2014/main" id="{2EC73A6F-305E-AE57-1419-51D5F435D3D3}"/>
              </a:ext>
            </a:extLst>
          </p:cNvPr>
          <p:cNvSpPr txBox="1"/>
          <p:nvPr/>
        </p:nvSpPr>
        <p:spPr>
          <a:xfrm>
            <a:off x="2003100" y="680559"/>
            <a:ext cx="819730" cy="20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686" rIns="0" bIns="0" anchor="t" anchorCtr="0">
            <a:spAutoFit/>
          </a:bodyPr>
          <a:lstStyle/>
          <a:p>
            <a:pPr marL="11521" marR="4608" algn="ctr">
              <a:lnSpc>
                <a:spcPct val="115000"/>
              </a:lnSpc>
              <a:buClr>
                <a:srgbClr val="000000"/>
              </a:buClr>
              <a:buSzPts val="800"/>
            </a:pPr>
            <a:r>
              <a:rPr lang="ru-RU" sz="544" b="1" dirty="0">
                <a:solidFill>
                  <a:srgbClr val="1E4E78"/>
                </a:solidFill>
                <a:latin typeface="Tahoma"/>
                <a:ea typeface="Tahoma"/>
                <a:cs typeface="Tahoma"/>
                <a:sym typeface="Tahoma"/>
              </a:rPr>
              <a:t>Регистрация на портале НЦЭЛС</a:t>
            </a:r>
            <a:endParaRPr sz="544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2" name="Google Shape;512;p24">
            <a:extLst>
              <a:ext uri="{FF2B5EF4-FFF2-40B4-BE49-F238E27FC236}">
                <a16:creationId xmlns="" xmlns:a16="http://schemas.microsoft.com/office/drawing/2014/main" id="{DEB2B828-FF7B-79D0-9AFC-A0EA780DAD99}"/>
              </a:ext>
            </a:extLst>
          </p:cNvPr>
          <p:cNvGrpSpPr/>
          <p:nvPr/>
        </p:nvGrpSpPr>
        <p:grpSpPr>
          <a:xfrm>
            <a:off x="2289108" y="448107"/>
            <a:ext cx="248852" cy="251732"/>
            <a:chOff x="1987612" y="1716517"/>
            <a:chExt cx="274320" cy="277495"/>
          </a:xfrm>
        </p:grpSpPr>
        <p:sp>
          <p:nvSpPr>
            <p:cNvPr id="13" name="Google Shape;513;p24">
              <a:extLst>
                <a:ext uri="{FF2B5EF4-FFF2-40B4-BE49-F238E27FC236}">
                  <a16:creationId xmlns="" xmlns:a16="http://schemas.microsoft.com/office/drawing/2014/main" id="{C55BF880-A26C-37BE-2560-57E7BF0CA223}"/>
                </a:ext>
              </a:extLst>
            </p:cNvPr>
            <p:cNvSpPr/>
            <p:nvPr/>
          </p:nvSpPr>
          <p:spPr>
            <a:xfrm>
              <a:off x="1987612" y="1716517"/>
              <a:ext cx="274320" cy="277495"/>
            </a:xfrm>
            <a:custGeom>
              <a:avLst/>
              <a:gdLst/>
              <a:ahLst/>
              <a:cxnLst/>
              <a:rect l="l" t="t" r="r" b="b"/>
              <a:pathLst>
                <a:path w="274319" h="277494" extrusionOk="0">
                  <a:moveTo>
                    <a:pt x="136912" y="277199"/>
                  </a:moveTo>
                  <a:lnTo>
                    <a:pt x="0" y="138599"/>
                  </a:lnTo>
                  <a:lnTo>
                    <a:pt x="136912" y="0"/>
                  </a:lnTo>
                  <a:lnTo>
                    <a:pt x="273824" y="138599"/>
                  </a:lnTo>
                  <a:lnTo>
                    <a:pt x="136912" y="27719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14;p24">
              <a:extLst>
                <a:ext uri="{FF2B5EF4-FFF2-40B4-BE49-F238E27FC236}">
                  <a16:creationId xmlns="" xmlns:a16="http://schemas.microsoft.com/office/drawing/2014/main" id="{D8DFBFD6-46B7-4929-7487-8B28550F4286}"/>
                </a:ext>
              </a:extLst>
            </p:cNvPr>
            <p:cNvSpPr/>
            <p:nvPr/>
          </p:nvSpPr>
          <p:spPr>
            <a:xfrm>
              <a:off x="1987612" y="1716517"/>
              <a:ext cx="274320" cy="277495"/>
            </a:xfrm>
            <a:custGeom>
              <a:avLst/>
              <a:gdLst/>
              <a:ahLst/>
              <a:cxnLst/>
              <a:rect l="l" t="t" r="r" b="b"/>
              <a:pathLst>
                <a:path w="274319" h="277494" extrusionOk="0">
                  <a:moveTo>
                    <a:pt x="0" y="138599"/>
                  </a:moveTo>
                  <a:lnTo>
                    <a:pt x="136912" y="0"/>
                  </a:lnTo>
                  <a:lnTo>
                    <a:pt x="273824" y="138599"/>
                  </a:lnTo>
                  <a:lnTo>
                    <a:pt x="136912" y="277199"/>
                  </a:lnTo>
                  <a:lnTo>
                    <a:pt x="0" y="138599"/>
                  </a:lnTo>
                  <a:close/>
                </a:path>
              </a:pathLst>
            </a:custGeom>
            <a:noFill/>
            <a:ln w="126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515;p24">
            <a:extLst>
              <a:ext uri="{FF2B5EF4-FFF2-40B4-BE49-F238E27FC236}">
                <a16:creationId xmlns="" xmlns:a16="http://schemas.microsoft.com/office/drawing/2014/main" id="{88703F81-21A3-8487-2151-EC88064524CF}"/>
              </a:ext>
            </a:extLst>
          </p:cNvPr>
          <p:cNvSpPr txBox="1"/>
          <p:nvPr/>
        </p:nvSpPr>
        <p:spPr>
          <a:xfrm>
            <a:off x="2351595" y="459093"/>
            <a:ext cx="126144" cy="2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marL="11521">
              <a:buClr>
                <a:srgbClr val="000000"/>
              </a:buClr>
              <a:buSzPts val="1867"/>
            </a:pPr>
            <a:r>
              <a:rPr lang="ru-RU" sz="127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127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8" name="Google Shape;516;p24">
            <a:extLst>
              <a:ext uri="{FF2B5EF4-FFF2-40B4-BE49-F238E27FC236}">
                <a16:creationId xmlns="" xmlns:a16="http://schemas.microsoft.com/office/drawing/2014/main" id="{9D9A1E51-27B4-2744-4D31-A67B286CD722}"/>
              </a:ext>
            </a:extLst>
          </p:cNvPr>
          <p:cNvGrpSpPr/>
          <p:nvPr/>
        </p:nvGrpSpPr>
        <p:grpSpPr>
          <a:xfrm>
            <a:off x="1763551" y="593037"/>
            <a:ext cx="2356290" cy="1080086"/>
            <a:chOff x="1408269" y="1876282"/>
            <a:chExt cx="2597438" cy="1190625"/>
          </a:xfrm>
        </p:grpSpPr>
        <p:pic>
          <p:nvPicPr>
            <p:cNvPr id="19" name="Google Shape;517;p24">
              <a:extLst>
                <a:ext uri="{FF2B5EF4-FFF2-40B4-BE49-F238E27FC236}">
                  <a16:creationId xmlns="" xmlns:a16="http://schemas.microsoft.com/office/drawing/2014/main" id="{D3F38CE8-E467-B9B7-8EB2-03DBBCAE98D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08269" y="2405510"/>
              <a:ext cx="162713" cy="1229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518;p24">
              <a:extLst>
                <a:ext uri="{FF2B5EF4-FFF2-40B4-BE49-F238E27FC236}">
                  <a16:creationId xmlns="" xmlns:a16="http://schemas.microsoft.com/office/drawing/2014/main" id="{9CB744C2-E1FA-F4D8-C5C1-A6AC1183321A}"/>
                </a:ext>
              </a:extLst>
            </p:cNvPr>
            <p:cNvSpPr/>
            <p:nvPr/>
          </p:nvSpPr>
          <p:spPr>
            <a:xfrm>
              <a:off x="2934462" y="1876282"/>
              <a:ext cx="1071245" cy="1190625"/>
            </a:xfrm>
            <a:custGeom>
              <a:avLst/>
              <a:gdLst/>
              <a:ahLst/>
              <a:cxnLst/>
              <a:rect l="l" t="t" r="r" b="b"/>
              <a:pathLst>
                <a:path w="1071245" h="1190625" extrusionOk="0">
                  <a:moveTo>
                    <a:pt x="1070699" y="1190399"/>
                  </a:moveTo>
                  <a:lnTo>
                    <a:pt x="0" y="1190399"/>
                  </a:lnTo>
                  <a:lnTo>
                    <a:pt x="0" y="0"/>
                  </a:lnTo>
                  <a:lnTo>
                    <a:pt x="1070699" y="0"/>
                  </a:lnTo>
                  <a:lnTo>
                    <a:pt x="1070699" y="1190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19;p24">
              <a:extLst>
                <a:ext uri="{FF2B5EF4-FFF2-40B4-BE49-F238E27FC236}">
                  <a16:creationId xmlns="" xmlns:a16="http://schemas.microsoft.com/office/drawing/2014/main" id="{795241F3-9CCF-7765-86CA-43A2EDB2A1AE}"/>
                </a:ext>
              </a:extLst>
            </p:cNvPr>
            <p:cNvSpPr/>
            <p:nvPr/>
          </p:nvSpPr>
          <p:spPr>
            <a:xfrm>
              <a:off x="2934462" y="1876282"/>
              <a:ext cx="1071245" cy="1190625"/>
            </a:xfrm>
            <a:custGeom>
              <a:avLst/>
              <a:gdLst/>
              <a:ahLst/>
              <a:cxnLst/>
              <a:rect l="l" t="t" r="r" b="b"/>
              <a:pathLst>
                <a:path w="1071245" h="1190625" extrusionOk="0">
                  <a:moveTo>
                    <a:pt x="0" y="0"/>
                  </a:moveTo>
                  <a:lnTo>
                    <a:pt x="1070699" y="0"/>
                  </a:lnTo>
                  <a:lnTo>
                    <a:pt x="1070699" y="1190399"/>
                  </a:lnTo>
                  <a:lnTo>
                    <a:pt x="0" y="11903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25" cap="flat" cmpd="sng">
              <a:solidFill>
                <a:srgbClr val="0070C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520;p24">
            <a:extLst>
              <a:ext uri="{FF2B5EF4-FFF2-40B4-BE49-F238E27FC236}">
                <a16:creationId xmlns="" xmlns:a16="http://schemas.microsoft.com/office/drawing/2014/main" id="{2F681202-5575-EA8E-DFF7-11C34C4F7482}"/>
              </a:ext>
            </a:extLst>
          </p:cNvPr>
          <p:cNvSpPr txBox="1"/>
          <p:nvPr/>
        </p:nvSpPr>
        <p:spPr>
          <a:xfrm>
            <a:off x="3219779" y="680559"/>
            <a:ext cx="827282" cy="20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algn="ctr">
              <a:lnSpc>
                <a:spcPct val="117499"/>
              </a:lnSpc>
              <a:buClr>
                <a:srgbClr val="000000"/>
              </a:buClr>
              <a:buSzPts val="800"/>
            </a:pPr>
            <a:r>
              <a:rPr lang="ru-RU" sz="544" b="1" dirty="0">
                <a:solidFill>
                  <a:srgbClr val="1E4E78"/>
                </a:solidFill>
                <a:latin typeface="Tahoma"/>
                <a:ea typeface="Tahoma"/>
                <a:cs typeface="Tahoma"/>
                <a:sym typeface="Tahoma"/>
              </a:rPr>
              <a:t>Заключение договора</a:t>
            </a:r>
            <a:endParaRPr sz="544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>
              <a:lnSpc>
                <a:spcPct val="117499"/>
              </a:lnSpc>
              <a:buClr>
                <a:srgbClr val="000000"/>
              </a:buClr>
              <a:buSzPts val="800"/>
            </a:pPr>
            <a:r>
              <a:rPr lang="ru-RU" sz="544" b="1" dirty="0">
                <a:solidFill>
                  <a:srgbClr val="1E4E78"/>
                </a:solidFill>
                <a:latin typeface="Tahoma"/>
                <a:ea typeface="Tahoma"/>
                <a:cs typeface="Tahoma"/>
                <a:sym typeface="Tahoma"/>
              </a:rPr>
              <a:t>/ оплата услуги</a:t>
            </a:r>
            <a:endParaRPr sz="544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4" name="Google Shape;521;p24">
            <a:extLst>
              <a:ext uri="{FF2B5EF4-FFF2-40B4-BE49-F238E27FC236}">
                <a16:creationId xmlns="" xmlns:a16="http://schemas.microsoft.com/office/drawing/2014/main" id="{216EB1AD-9F5C-7A44-5330-7FD8EC7FB35C}"/>
              </a:ext>
            </a:extLst>
          </p:cNvPr>
          <p:cNvGrpSpPr/>
          <p:nvPr/>
        </p:nvGrpSpPr>
        <p:grpSpPr>
          <a:xfrm>
            <a:off x="3509418" y="448107"/>
            <a:ext cx="248852" cy="251732"/>
            <a:chOff x="3332812" y="1716517"/>
            <a:chExt cx="274320" cy="277495"/>
          </a:xfrm>
        </p:grpSpPr>
        <p:sp>
          <p:nvSpPr>
            <p:cNvPr id="25" name="Google Shape;522;p24">
              <a:extLst>
                <a:ext uri="{FF2B5EF4-FFF2-40B4-BE49-F238E27FC236}">
                  <a16:creationId xmlns="" xmlns:a16="http://schemas.microsoft.com/office/drawing/2014/main" id="{8EF05CC8-2219-E7F6-C028-8CD86566D5D7}"/>
                </a:ext>
              </a:extLst>
            </p:cNvPr>
            <p:cNvSpPr/>
            <p:nvPr/>
          </p:nvSpPr>
          <p:spPr>
            <a:xfrm>
              <a:off x="3332812" y="1716517"/>
              <a:ext cx="274320" cy="277495"/>
            </a:xfrm>
            <a:custGeom>
              <a:avLst/>
              <a:gdLst/>
              <a:ahLst/>
              <a:cxnLst/>
              <a:rect l="l" t="t" r="r" b="b"/>
              <a:pathLst>
                <a:path w="274320" h="277494" extrusionOk="0">
                  <a:moveTo>
                    <a:pt x="136912" y="277199"/>
                  </a:moveTo>
                  <a:lnTo>
                    <a:pt x="0" y="138599"/>
                  </a:lnTo>
                  <a:lnTo>
                    <a:pt x="136912" y="0"/>
                  </a:lnTo>
                  <a:lnTo>
                    <a:pt x="273824" y="138599"/>
                  </a:lnTo>
                  <a:lnTo>
                    <a:pt x="136912" y="27719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23;p24">
              <a:extLst>
                <a:ext uri="{FF2B5EF4-FFF2-40B4-BE49-F238E27FC236}">
                  <a16:creationId xmlns="" xmlns:a16="http://schemas.microsoft.com/office/drawing/2014/main" id="{90833AB3-FEA8-6644-0C3B-3FD3CED65DD1}"/>
                </a:ext>
              </a:extLst>
            </p:cNvPr>
            <p:cNvSpPr/>
            <p:nvPr/>
          </p:nvSpPr>
          <p:spPr>
            <a:xfrm>
              <a:off x="3332812" y="1716517"/>
              <a:ext cx="274320" cy="277495"/>
            </a:xfrm>
            <a:custGeom>
              <a:avLst/>
              <a:gdLst/>
              <a:ahLst/>
              <a:cxnLst/>
              <a:rect l="l" t="t" r="r" b="b"/>
              <a:pathLst>
                <a:path w="274320" h="277494" extrusionOk="0">
                  <a:moveTo>
                    <a:pt x="0" y="138599"/>
                  </a:moveTo>
                  <a:lnTo>
                    <a:pt x="136912" y="0"/>
                  </a:lnTo>
                  <a:lnTo>
                    <a:pt x="273824" y="138599"/>
                  </a:lnTo>
                  <a:lnTo>
                    <a:pt x="136912" y="277199"/>
                  </a:lnTo>
                  <a:lnTo>
                    <a:pt x="0" y="138599"/>
                  </a:lnTo>
                  <a:close/>
                </a:path>
              </a:pathLst>
            </a:custGeom>
            <a:noFill/>
            <a:ln w="126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524;p24">
            <a:extLst>
              <a:ext uri="{FF2B5EF4-FFF2-40B4-BE49-F238E27FC236}">
                <a16:creationId xmlns="" xmlns:a16="http://schemas.microsoft.com/office/drawing/2014/main" id="{592865BA-AB84-2FD0-4942-17B05D78BA41}"/>
              </a:ext>
            </a:extLst>
          </p:cNvPr>
          <p:cNvSpPr txBox="1"/>
          <p:nvPr/>
        </p:nvSpPr>
        <p:spPr>
          <a:xfrm>
            <a:off x="3571937" y="459093"/>
            <a:ext cx="126144" cy="2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marL="11521">
              <a:buClr>
                <a:srgbClr val="000000"/>
              </a:buClr>
              <a:buSzPts val="1867"/>
            </a:pPr>
            <a:r>
              <a:rPr lang="ru-RU" sz="127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sz="127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8" name="Google Shape;525;p24">
            <a:extLst>
              <a:ext uri="{FF2B5EF4-FFF2-40B4-BE49-F238E27FC236}">
                <a16:creationId xmlns="" xmlns:a16="http://schemas.microsoft.com/office/drawing/2014/main" id="{A7AD5D5D-2C0F-46BA-C477-7CE59171A66C}"/>
              </a:ext>
            </a:extLst>
          </p:cNvPr>
          <p:cNvGrpSpPr/>
          <p:nvPr/>
        </p:nvGrpSpPr>
        <p:grpSpPr>
          <a:xfrm>
            <a:off x="4368361" y="593037"/>
            <a:ext cx="1153398" cy="1080086"/>
            <a:chOff x="4279662" y="1876282"/>
            <a:chExt cx="1071245" cy="1190625"/>
          </a:xfrm>
        </p:grpSpPr>
        <p:sp>
          <p:nvSpPr>
            <p:cNvPr id="29" name="Google Shape;526;p24">
              <a:extLst>
                <a:ext uri="{FF2B5EF4-FFF2-40B4-BE49-F238E27FC236}">
                  <a16:creationId xmlns="" xmlns:a16="http://schemas.microsoft.com/office/drawing/2014/main" id="{0021FCA0-8D8A-A115-0580-F1DBA60966DC}"/>
                </a:ext>
              </a:extLst>
            </p:cNvPr>
            <p:cNvSpPr/>
            <p:nvPr/>
          </p:nvSpPr>
          <p:spPr>
            <a:xfrm>
              <a:off x="4279662" y="1876282"/>
              <a:ext cx="1071245" cy="1190625"/>
            </a:xfrm>
            <a:custGeom>
              <a:avLst/>
              <a:gdLst/>
              <a:ahLst/>
              <a:cxnLst/>
              <a:rect l="l" t="t" r="r" b="b"/>
              <a:pathLst>
                <a:path w="1071245" h="1190625" extrusionOk="0">
                  <a:moveTo>
                    <a:pt x="1070699" y="1190399"/>
                  </a:moveTo>
                  <a:lnTo>
                    <a:pt x="0" y="1190399"/>
                  </a:lnTo>
                  <a:lnTo>
                    <a:pt x="0" y="0"/>
                  </a:lnTo>
                  <a:lnTo>
                    <a:pt x="1070699" y="0"/>
                  </a:lnTo>
                  <a:lnTo>
                    <a:pt x="1070699" y="1190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27;p24">
              <a:extLst>
                <a:ext uri="{FF2B5EF4-FFF2-40B4-BE49-F238E27FC236}">
                  <a16:creationId xmlns="" xmlns:a16="http://schemas.microsoft.com/office/drawing/2014/main" id="{ED2BF8B9-40CC-4B39-E0AC-1568C9C21268}"/>
                </a:ext>
              </a:extLst>
            </p:cNvPr>
            <p:cNvSpPr/>
            <p:nvPr/>
          </p:nvSpPr>
          <p:spPr>
            <a:xfrm>
              <a:off x="4279662" y="1876282"/>
              <a:ext cx="1071245" cy="1190625"/>
            </a:xfrm>
            <a:custGeom>
              <a:avLst/>
              <a:gdLst/>
              <a:ahLst/>
              <a:cxnLst/>
              <a:rect l="l" t="t" r="r" b="b"/>
              <a:pathLst>
                <a:path w="1071245" h="1190625" extrusionOk="0">
                  <a:moveTo>
                    <a:pt x="0" y="0"/>
                  </a:moveTo>
                  <a:lnTo>
                    <a:pt x="1070699" y="0"/>
                  </a:lnTo>
                  <a:lnTo>
                    <a:pt x="1070699" y="1190399"/>
                  </a:lnTo>
                  <a:lnTo>
                    <a:pt x="0" y="11903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25" cap="flat" cmpd="sng">
              <a:solidFill>
                <a:srgbClr val="0070C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528;p24">
            <a:extLst>
              <a:ext uri="{FF2B5EF4-FFF2-40B4-BE49-F238E27FC236}">
                <a16:creationId xmlns="" xmlns:a16="http://schemas.microsoft.com/office/drawing/2014/main" id="{1C623430-8FFB-BA1A-7A40-EE9D952767CD}"/>
              </a:ext>
            </a:extLst>
          </p:cNvPr>
          <p:cNvSpPr txBox="1"/>
          <p:nvPr/>
        </p:nvSpPr>
        <p:spPr>
          <a:xfrm>
            <a:off x="4592059" y="697365"/>
            <a:ext cx="528864" cy="20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686" rIns="0" bIns="0" anchor="t" anchorCtr="0">
            <a:spAutoFit/>
          </a:bodyPr>
          <a:lstStyle/>
          <a:p>
            <a:pPr marL="76616" marR="4608" indent="-65671" algn="ctr">
              <a:lnSpc>
                <a:spcPct val="115000"/>
              </a:lnSpc>
              <a:buClr>
                <a:srgbClr val="000000"/>
              </a:buClr>
              <a:buSzPts val="800"/>
            </a:pPr>
            <a:r>
              <a:rPr lang="ru-RU" sz="544" b="1" dirty="0">
                <a:solidFill>
                  <a:srgbClr val="1E4E78"/>
                </a:solidFill>
                <a:latin typeface="Tahoma"/>
                <a:ea typeface="Tahoma"/>
                <a:cs typeface="Tahoma"/>
                <a:sym typeface="Tahoma"/>
              </a:rPr>
              <a:t>Проведение инспекции</a:t>
            </a:r>
            <a:endParaRPr sz="544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2" name="Google Shape;529;p24">
            <a:extLst>
              <a:ext uri="{FF2B5EF4-FFF2-40B4-BE49-F238E27FC236}">
                <a16:creationId xmlns="" xmlns:a16="http://schemas.microsoft.com/office/drawing/2014/main" id="{D8F2C745-C7B6-4DBF-6F00-E035D3992B3D}"/>
              </a:ext>
            </a:extLst>
          </p:cNvPr>
          <p:cNvGrpSpPr/>
          <p:nvPr/>
        </p:nvGrpSpPr>
        <p:grpSpPr>
          <a:xfrm>
            <a:off x="4815235" y="453712"/>
            <a:ext cx="248852" cy="251732"/>
            <a:chOff x="4678012" y="1716517"/>
            <a:chExt cx="274320" cy="277495"/>
          </a:xfrm>
        </p:grpSpPr>
        <p:sp>
          <p:nvSpPr>
            <p:cNvPr id="33" name="Google Shape;530;p24">
              <a:extLst>
                <a:ext uri="{FF2B5EF4-FFF2-40B4-BE49-F238E27FC236}">
                  <a16:creationId xmlns="" xmlns:a16="http://schemas.microsoft.com/office/drawing/2014/main" id="{8606CA37-8636-9495-6C2A-3EAAC43DB953}"/>
                </a:ext>
              </a:extLst>
            </p:cNvPr>
            <p:cNvSpPr/>
            <p:nvPr/>
          </p:nvSpPr>
          <p:spPr>
            <a:xfrm>
              <a:off x="4678012" y="1716517"/>
              <a:ext cx="274320" cy="277495"/>
            </a:xfrm>
            <a:custGeom>
              <a:avLst/>
              <a:gdLst/>
              <a:ahLst/>
              <a:cxnLst/>
              <a:rect l="l" t="t" r="r" b="b"/>
              <a:pathLst>
                <a:path w="274320" h="277494" extrusionOk="0">
                  <a:moveTo>
                    <a:pt x="136912" y="277199"/>
                  </a:moveTo>
                  <a:lnTo>
                    <a:pt x="0" y="138599"/>
                  </a:lnTo>
                  <a:lnTo>
                    <a:pt x="136912" y="0"/>
                  </a:lnTo>
                  <a:lnTo>
                    <a:pt x="273824" y="138599"/>
                  </a:lnTo>
                  <a:lnTo>
                    <a:pt x="136912" y="27719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31;p24">
              <a:extLst>
                <a:ext uri="{FF2B5EF4-FFF2-40B4-BE49-F238E27FC236}">
                  <a16:creationId xmlns="" xmlns:a16="http://schemas.microsoft.com/office/drawing/2014/main" id="{C7375BDC-13B8-F342-DFF6-0312DE3116A9}"/>
                </a:ext>
              </a:extLst>
            </p:cNvPr>
            <p:cNvSpPr/>
            <p:nvPr/>
          </p:nvSpPr>
          <p:spPr>
            <a:xfrm>
              <a:off x="4678012" y="1716517"/>
              <a:ext cx="274320" cy="277495"/>
            </a:xfrm>
            <a:custGeom>
              <a:avLst/>
              <a:gdLst/>
              <a:ahLst/>
              <a:cxnLst/>
              <a:rect l="l" t="t" r="r" b="b"/>
              <a:pathLst>
                <a:path w="274320" h="277494" extrusionOk="0">
                  <a:moveTo>
                    <a:pt x="0" y="138599"/>
                  </a:moveTo>
                  <a:lnTo>
                    <a:pt x="136912" y="0"/>
                  </a:lnTo>
                  <a:lnTo>
                    <a:pt x="273824" y="138599"/>
                  </a:lnTo>
                  <a:lnTo>
                    <a:pt x="136912" y="277199"/>
                  </a:lnTo>
                  <a:lnTo>
                    <a:pt x="0" y="138599"/>
                  </a:lnTo>
                  <a:close/>
                </a:path>
              </a:pathLst>
            </a:custGeom>
            <a:noFill/>
            <a:ln w="126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32;p24">
            <a:extLst>
              <a:ext uri="{FF2B5EF4-FFF2-40B4-BE49-F238E27FC236}">
                <a16:creationId xmlns="" xmlns:a16="http://schemas.microsoft.com/office/drawing/2014/main" id="{04265ED5-ADEB-3253-4D67-35617FE9A924}"/>
              </a:ext>
            </a:extLst>
          </p:cNvPr>
          <p:cNvSpPr txBox="1"/>
          <p:nvPr/>
        </p:nvSpPr>
        <p:spPr>
          <a:xfrm>
            <a:off x="4881988" y="459093"/>
            <a:ext cx="126144" cy="2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marL="11521">
              <a:buClr>
                <a:srgbClr val="000000"/>
              </a:buClr>
              <a:buSzPts val="1867"/>
            </a:pPr>
            <a:r>
              <a:rPr lang="ru-RU" sz="127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sz="127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7" name="Google Shape;533;p24">
            <a:extLst>
              <a:ext uri="{FF2B5EF4-FFF2-40B4-BE49-F238E27FC236}">
                <a16:creationId xmlns="" xmlns:a16="http://schemas.microsoft.com/office/drawing/2014/main" id="{0789D10A-7F96-0246-F180-7C2BD0196E8F}"/>
              </a:ext>
            </a:extLst>
          </p:cNvPr>
          <p:cNvGrpSpPr/>
          <p:nvPr/>
        </p:nvGrpSpPr>
        <p:grpSpPr>
          <a:xfrm>
            <a:off x="5777784" y="592531"/>
            <a:ext cx="1208445" cy="1080086"/>
            <a:chOff x="5624862" y="1876282"/>
            <a:chExt cx="1071245" cy="1190625"/>
          </a:xfrm>
        </p:grpSpPr>
        <p:sp>
          <p:nvSpPr>
            <p:cNvPr id="38" name="Google Shape;534;p24">
              <a:extLst>
                <a:ext uri="{FF2B5EF4-FFF2-40B4-BE49-F238E27FC236}">
                  <a16:creationId xmlns="" xmlns:a16="http://schemas.microsoft.com/office/drawing/2014/main" id="{0DB91016-551E-ABA8-1D97-B427A061712A}"/>
                </a:ext>
              </a:extLst>
            </p:cNvPr>
            <p:cNvSpPr/>
            <p:nvPr/>
          </p:nvSpPr>
          <p:spPr>
            <a:xfrm>
              <a:off x="5624862" y="1876282"/>
              <a:ext cx="1071245" cy="1190625"/>
            </a:xfrm>
            <a:custGeom>
              <a:avLst/>
              <a:gdLst/>
              <a:ahLst/>
              <a:cxnLst/>
              <a:rect l="l" t="t" r="r" b="b"/>
              <a:pathLst>
                <a:path w="1071245" h="1190625" extrusionOk="0">
                  <a:moveTo>
                    <a:pt x="1070699" y="1190399"/>
                  </a:moveTo>
                  <a:lnTo>
                    <a:pt x="0" y="1190399"/>
                  </a:lnTo>
                  <a:lnTo>
                    <a:pt x="0" y="0"/>
                  </a:lnTo>
                  <a:lnTo>
                    <a:pt x="1070699" y="0"/>
                  </a:lnTo>
                  <a:lnTo>
                    <a:pt x="1070699" y="11903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35;p24">
              <a:extLst>
                <a:ext uri="{FF2B5EF4-FFF2-40B4-BE49-F238E27FC236}">
                  <a16:creationId xmlns="" xmlns:a16="http://schemas.microsoft.com/office/drawing/2014/main" id="{D768C8C8-E1BC-0E27-2A72-FED9C7877398}"/>
                </a:ext>
              </a:extLst>
            </p:cNvPr>
            <p:cNvSpPr/>
            <p:nvPr/>
          </p:nvSpPr>
          <p:spPr>
            <a:xfrm>
              <a:off x="5624862" y="1876282"/>
              <a:ext cx="1071245" cy="1190625"/>
            </a:xfrm>
            <a:custGeom>
              <a:avLst/>
              <a:gdLst/>
              <a:ahLst/>
              <a:cxnLst/>
              <a:rect l="l" t="t" r="r" b="b"/>
              <a:pathLst>
                <a:path w="1071245" h="1190625" extrusionOk="0">
                  <a:moveTo>
                    <a:pt x="0" y="0"/>
                  </a:moveTo>
                  <a:lnTo>
                    <a:pt x="1070699" y="0"/>
                  </a:lnTo>
                  <a:lnTo>
                    <a:pt x="1070699" y="1190399"/>
                  </a:lnTo>
                  <a:lnTo>
                    <a:pt x="0" y="11903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25" cap="flat" cmpd="sng">
              <a:solidFill>
                <a:srgbClr val="0070C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550;p24">
            <a:extLst>
              <a:ext uri="{FF2B5EF4-FFF2-40B4-BE49-F238E27FC236}">
                <a16:creationId xmlns="" xmlns:a16="http://schemas.microsoft.com/office/drawing/2014/main" id="{E886DD9E-7793-F46A-904C-29CB1A4177DA}"/>
              </a:ext>
            </a:extLst>
          </p:cNvPr>
          <p:cNvGrpSpPr/>
          <p:nvPr/>
        </p:nvGrpSpPr>
        <p:grpSpPr>
          <a:xfrm>
            <a:off x="2242480" y="942117"/>
            <a:ext cx="3528294" cy="630124"/>
            <a:chOff x="1936212" y="2261087"/>
            <a:chExt cx="3889387" cy="694612"/>
          </a:xfrm>
        </p:grpSpPr>
        <p:pic>
          <p:nvPicPr>
            <p:cNvPr id="43" name="Google Shape;551;p24">
              <a:extLst>
                <a:ext uri="{FF2B5EF4-FFF2-40B4-BE49-F238E27FC236}">
                  <a16:creationId xmlns="" xmlns:a16="http://schemas.microsoft.com/office/drawing/2014/main" id="{F522AB58-F4FC-A027-AF7C-06A8BB30CBB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659962" y="2409996"/>
              <a:ext cx="247013" cy="122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552;p24">
              <a:extLst>
                <a:ext uri="{FF2B5EF4-FFF2-40B4-BE49-F238E27FC236}">
                  <a16:creationId xmlns="" xmlns:a16="http://schemas.microsoft.com/office/drawing/2014/main" id="{7EE24BA2-F67F-B44A-BD3E-F83BD4F9392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005162" y="2409996"/>
              <a:ext cx="247013" cy="122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553;p24">
              <a:extLst>
                <a:ext uri="{FF2B5EF4-FFF2-40B4-BE49-F238E27FC236}">
                  <a16:creationId xmlns="" xmlns:a16="http://schemas.microsoft.com/office/drawing/2014/main" id="{2FFA9C64-C6BA-2C45-8DEC-8C345367F22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578586" y="2429979"/>
              <a:ext cx="247013" cy="122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55;p24">
              <a:extLst>
                <a:ext uri="{FF2B5EF4-FFF2-40B4-BE49-F238E27FC236}">
                  <a16:creationId xmlns="" xmlns:a16="http://schemas.microsoft.com/office/drawing/2014/main" id="{D115023C-95C2-EE4E-5F40-CF98910DCB4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936212" y="2502462"/>
              <a:ext cx="376600" cy="37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56;p24">
              <a:extLst>
                <a:ext uri="{FF2B5EF4-FFF2-40B4-BE49-F238E27FC236}">
                  <a16:creationId xmlns="" xmlns:a16="http://schemas.microsoft.com/office/drawing/2014/main" id="{39CC5F09-046F-12F9-D54D-2561A8F68591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296787" y="2261087"/>
              <a:ext cx="346050" cy="34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57;p24">
              <a:extLst>
                <a:ext uri="{FF2B5EF4-FFF2-40B4-BE49-F238E27FC236}">
                  <a16:creationId xmlns="" xmlns:a16="http://schemas.microsoft.com/office/drawing/2014/main" id="{3DF34348-512D-A1F0-C58C-6CC068EA3749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985963" y="2663775"/>
              <a:ext cx="241325" cy="2919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8;p24">
            <a:extLst>
              <a:ext uri="{FF2B5EF4-FFF2-40B4-BE49-F238E27FC236}">
                <a16:creationId xmlns="" xmlns:a16="http://schemas.microsoft.com/office/drawing/2014/main" id="{016ECE33-BE95-7246-6F16-95455BD9C8D4}"/>
              </a:ext>
            </a:extLst>
          </p:cNvPr>
          <p:cNvSpPr txBox="1"/>
          <p:nvPr/>
        </p:nvSpPr>
        <p:spPr>
          <a:xfrm>
            <a:off x="3461929" y="1416897"/>
            <a:ext cx="673991" cy="95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marL="11521" marR="4608">
              <a:buSzPts val="800"/>
            </a:pPr>
            <a:r>
              <a:rPr lang="ru-RU" sz="544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ИС </a:t>
            </a:r>
            <a:r>
              <a:rPr lang="ru-RU" sz="544" dirty="0">
                <a:latin typeface="Tahoma"/>
                <a:ea typeface="Tahoma"/>
                <a:cs typeface="Tahoma"/>
                <a:sym typeface="Tahoma"/>
              </a:rPr>
              <a:t>ПОРТАЛ ТЭМИ </a:t>
            </a:r>
            <a:endParaRPr sz="544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Google Shape;560;p24">
            <a:extLst>
              <a:ext uri="{FF2B5EF4-FFF2-40B4-BE49-F238E27FC236}">
                <a16:creationId xmlns="" xmlns:a16="http://schemas.microsoft.com/office/drawing/2014/main" id="{552A1847-886A-7C32-C23D-92E786018A4B}"/>
              </a:ext>
            </a:extLst>
          </p:cNvPr>
          <p:cNvSpPr txBox="1"/>
          <p:nvPr/>
        </p:nvSpPr>
        <p:spPr>
          <a:xfrm>
            <a:off x="4406776" y="1378546"/>
            <a:ext cx="1040189" cy="17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marL="11521" marR="4608">
              <a:buSzPts val="800"/>
            </a:pPr>
            <a:r>
              <a:rPr lang="ru-RU" sz="544" dirty="0">
                <a:latin typeface="Tahoma"/>
                <a:ea typeface="Tahoma"/>
                <a:cs typeface="Tahoma"/>
                <a:sym typeface="Tahoma"/>
              </a:rPr>
              <a:t>Организация и проведение инспекции в течение 120 дней</a:t>
            </a:r>
          </a:p>
        </p:txBody>
      </p:sp>
      <p:pic>
        <p:nvPicPr>
          <p:cNvPr id="57" name="Google Shape;561;p24">
            <a:extLst>
              <a:ext uri="{FF2B5EF4-FFF2-40B4-BE49-F238E27FC236}">
                <a16:creationId xmlns="" xmlns:a16="http://schemas.microsoft.com/office/drawing/2014/main" id="{D123DE0C-4CE6-1092-206A-E053927F5008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83439" y="965153"/>
            <a:ext cx="267980" cy="267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62;p24">
            <a:extLst>
              <a:ext uri="{FF2B5EF4-FFF2-40B4-BE49-F238E27FC236}">
                <a16:creationId xmlns="" xmlns:a16="http://schemas.microsoft.com/office/drawing/2014/main" id="{68B94730-DEB6-3BFC-45B4-6B8058DCCD90}"/>
              </a:ext>
            </a:extLst>
          </p:cNvPr>
          <p:cNvSpPr txBox="1"/>
          <p:nvPr/>
        </p:nvSpPr>
        <p:spPr>
          <a:xfrm>
            <a:off x="4650548" y="1030983"/>
            <a:ext cx="413539" cy="17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marL="11521" marR="4608">
              <a:buClr>
                <a:srgbClr val="000000"/>
              </a:buClr>
              <a:buSzPts val="800"/>
            </a:pPr>
            <a:r>
              <a:rPr lang="ru-RU" sz="544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СОТРУДНИК </a:t>
            </a:r>
            <a:r>
              <a:rPr lang="ru-RU" sz="544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ДИц</a:t>
            </a:r>
            <a:r>
              <a:rPr lang="ru-RU" sz="544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НЦЭЛС</a:t>
            </a:r>
            <a:endParaRPr sz="544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Google Shape;570;p24">
            <a:extLst>
              <a:ext uri="{FF2B5EF4-FFF2-40B4-BE49-F238E27FC236}">
                <a16:creationId xmlns="" xmlns:a16="http://schemas.microsoft.com/office/drawing/2014/main" id="{61DE6A7F-3200-C4D7-9853-BE25B8EF2372}"/>
              </a:ext>
            </a:extLst>
          </p:cNvPr>
          <p:cNvSpPr txBox="1"/>
          <p:nvPr/>
        </p:nvSpPr>
        <p:spPr>
          <a:xfrm>
            <a:off x="5896252" y="1637322"/>
            <a:ext cx="583197" cy="10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marL="11521">
              <a:buClr>
                <a:srgbClr val="000000"/>
              </a:buClr>
              <a:buSzPts val="867"/>
            </a:pPr>
            <a:r>
              <a:rPr lang="ru-RU" sz="59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Диц</a:t>
            </a:r>
            <a:r>
              <a:rPr lang="ru-RU" sz="59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НЦЭЛС</a:t>
            </a:r>
            <a:endParaRPr sz="59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570;p24">
            <a:extLst>
              <a:ext uri="{FF2B5EF4-FFF2-40B4-BE49-F238E27FC236}">
                <a16:creationId xmlns="" xmlns:a16="http://schemas.microsoft.com/office/drawing/2014/main" id="{4580D107-C5A4-3E9E-0A79-F6A425E4294D}"/>
              </a:ext>
            </a:extLst>
          </p:cNvPr>
          <p:cNvSpPr txBox="1"/>
          <p:nvPr/>
        </p:nvSpPr>
        <p:spPr>
          <a:xfrm>
            <a:off x="7099873" y="1608831"/>
            <a:ext cx="287395" cy="10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marL="11521">
              <a:buClr>
                <a:srgbClr val="000000"/>
              </a:buClr>
              <a:buSzPts val="867"/>
            </a:pPr>
            <a:r>
              <a:rPr lang="ru-RU" sz="59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КМФК</a:t>
            </a:r>
            <a:endParaRPr sz="59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Google Shape;576;p24">
            <a:extLst>
              <a:ext uri="{FF2B5EF4-FFF2-40B4-BE49-F238E27FC236}">
                <a16:creationId xmlns="" xmlns:a16="http://schemas.microsoft.com/office/drawing/2014/main" id="{AB837D6C-A7DA-DFAB-0B7D-F3B016A10E3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162474" y="1049056"/>
            <a:ext cx="316975" cy="24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559;p24">
            <a:extLst>
              <a:ext uri="{FF2B5EF4-FFF2-40B4-BE49-F238E27FC236}">
                <a16:creationId xmlns="" xmlns:a16="http://schemas.microsoft.com/office/drawing/2014/main" id="{80C48AEB-43EA-C5A2-9BEA-4679CB0F53A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63683" y="1238432"/>
            <a:ext cx="232294" cy="26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576;p24">
            <a:extLst>
              <a:ext uri="{FF2B5EF4-FFF2-40B4-BE49-F238E27FC236}">
                <a16:creationId xmlns="" xmlns:a16="http://schemas.microsoft.com/office/drawing/2014/main" id="{F62829BE-6F7F-6521-2B3E-6DDC861F37A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65330" y="650520"/>
            <a:ext cx="401201" cy="37811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566;p24">
            <a:extLst>
              <a:ext uri="{FF2B5EF4-FFF2-40B4-BE49-F238E27FC236}">
                <a16:creationId xmlns="" xmlns:a16="http://schemas.microsoft.com/office/drawing/2014/main" id="{2BCE878B-7846-D34F-C291-0187DF823DD3}"/>
              </a:ext>
            </a:extLst>
          </p:cNvPr>
          <p:cNvSpPr txBox="1"/>
          <p:nvPr/>
        </p:nvSpPr>
        <p:spPr>
          <a:xfrm>
            <a:off x="7727026" y="993317"/>
            <a:ext cx="969626" cy="56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marL="11521" marR="4608">
              <a:buSzPts val="800"/>
            </a:pPr>
            <a:r>
              <a:rPr lang="ru-RU" sz="600" dirty="0"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Размещение отчета на портале как часть регистрационного досье медицинского изделия для дальнейшей работы экспертами ДЭМИ</a:t>
            </a:r>
          </a:p>
        </p:txBody>
      </p:sp>
      <p:pic>
        <p:nvPicPr>
          <p:cNvPr id="65" name="Google Shape;553;p24">
            <a:extLst>
              <a:ext uri="{FF2B5EF4-FFF2-40B4-BE49-F238E27FC236}">
                <a16:creationId xmlns="" xmlns:a16="http://schemas.microsoft.com/office/drawing/2014/main" id="{75110B87-4D6D-E55F-7298-9B37B147961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19490" y="1095329"/>
            <a:ext cx="224080" cy="11155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528;p24">
            <a:extLst>
              <a:ext uri="{FF2B5EF4-FFF2-40B4-BE49-F238E27FC236}">
                <a16:creationId xmlns="" xmlns:a16="http://schemas.microsoft.com/office/drawing/2014/main" id="{7B636254-077E-0573-75D6-CF7E957B74B2}"/>
              </a:ext>
            </a:extLst>
          </p:cNvPr>
          <p:cNvSpPr txBox="1"/>
          <p:nvPr/>
        </p:nvSpPr>
        <p:spPr>
          <a:xfrm>
            <a:off x="5950040" y="678499"/>
            <a:ext cx="897908" cy="30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686" rIns="0" bIns="0" anchor="t" anchorCtr="0">
            <a:spAutoFit/>
          </a:bodyPr>
          <a:lstStyle/>
          <a:p>
            <a:pPr marL="76616" marR="4608" indent="-65671" algn="ctr">
              <a:lnSpc>
                <a:spcPct val="115000"/>
              </a:lnSpc>
              <a:buClr>
                <a:srgbClr val="000000"/>
              </a:buClr>
              <a:buSzPts val="800"/>
            </a:pPr>
            <a:r>
              <a:rPr lang="ru-RU" sz="544" b="1" dirty="0">
                <a:solidFill>
                  <a:srgbClr val="1E4E78"/>
                </a:solidFill>
                <a:latin typeface="Tahoma"/>
                <a:ea typeface="Tahoma"/>
                <a:cs typeface="Tahoma"/>
                <a:sym typeface="Tahoma"/>
              </a:rPr>
              <a:t>Формирование отчета по результатам инспекции</a:t>
            </a:r>
            <a:endParaRPr sz="544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560;p24">
            <a:extLst>
              <a:ext uri="{FF2B5EF4-FFF2-40B4-BE49-F238E27FC236}">
                <a16:creationId xmlns="" xmlns:a16="http://schemas.microsoft.com/office/drawing/2014/main" id="{0B484710-47F8-EABE-B68D-935EDB3163E1}"/>
              </a:ext>
            </a:extLst>
          </p:cNvPr>
          <p:cNvSpPr txBox="1"/>
          <p:nvPr/>
        </p:nvSpPr>
        <p:spPr>
          <a:xfrm>
            <a:off x="5871689" y="1354919"/>
            <a:ext cx="1076147" cy="26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marL="11521" marR="4608">
              <a:buSzPts val="800"/>
            </a:pPr>
            <a:r>
              <a:rPr lang="ru-RU" sz="544" dirty="0">
                <a:latin typeface="Tahoma"/>
                <a:ea typeface="Tahoma"/>
                <a:cs typeface="Tahoma"/>
                <a:sym typeface="Tahoma"/>
              </a:rPr>
              <a:t>Написание отчета по результатам инспекции производства в течение 30 дней</a:t>
            </a:r>
          </a:p>
        </p:txBody>
      </p:sp>
      <p:grpSp>
        <p:nvGrpSpPr>
          <p:cNvPr id="68" name="Google Shape;529;p24">
            <a:extLst>
              <a:ext uri="{FF2B5EF4-FFF2-40B4-BE49-F238E27FC236}">
                <a16:creationId xmlns="" xmlns:a16="http://schemas.microsoft.com/office/drawing/2014/main" id="{7E89CAA1-A5E5-A800-A238-EC72EB58718F}"/>
              </a:ext>
            </a:extLst>
          </p:cNvPr>
          <p:cNvGrpSpPr/>
          <p:nvPr/>
        </p:nvGrpSpPr>
        <p:grpSpPr>
          <a:xfrm>
            <a:off x="6274027" y="468130"/>
            <a:ext cx="248852" cy="251732"/>
            <a:chOff x="4678012" y="1716517"/>
            <a:chExt cx="274320" cy="277495"/>
          </a:xfrm>
        </p:grpSpPr>
        <p:sp>
          <p:nvSpPr>
            <p:cNvPr id="69" name="Google Shape;530;p24">
              <a:extLst>
                <a:ext uri="{FF2B5EF4-FFF2-40B4-BE49-F238E27FC236}">
                  <a16:creationId xmlns="" xmlns:a16="http://schemas.microsoft.com/office/drawing/2014/main" id="{1FEED6F4-21EF-9054-E8F1-15E8D488ABD0}"/>
                </a:ext>
              </a:extLst>
            </p:cNvPr>
            <p:cNvSpPr/>
            <p:nvPr/>
          </p:nvSpPr>
          <p:spPr>
            <a:xfrm>
              <a:off x="4678012" y="1716517"/>
              <a:ext cx="274320" cy="277495"/>
            </a:xfrm>
            <a:custGeom>
              <a:avLst/>
              <a:gdLst/>
              <a:ahLst/>
              <a:cxnLst/>
              <a:rect l="l" t="t" r="r" b="b"/>
              <a:pathLst>
                <a:path w="274320" h="277494" extrusionOk="0">
                  <a:moveTo>
                    <a:pt x="136912" y="277199"/>
                  </a:moveTo>
                  <a:lnTo>
                    <a:pt x="0" y="138599"/>
                  </a:lnTo>
                  <a:lnTo>
                    <a:pt x="136912" y="0"/>
                  </a:lnTo>
                  <a:lnTo>
                    <a:pt x="273824" y="138599"/>
                  </a:lnTo>
                  <a:lnTo>
                    <a:pt x="136912" y="27719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31;p24">
              <a:extLst>
                <a:ext uri="{FF2B5EF4-FFF2-40B4-BE49-F238E27FC236}">
                  <a16:creationId xmlns="" xmlns:a16="http://schemas.microsoft.com/office/drawing/2014/main" id="{98E846F7-FF83-83AA-9EED-ADEEF9E634EB}"/>
                </a:ext>
              </a:extLst>
            </p:cNvPr>
            <p:cNvSpPr/>
            <p:nvPr/>
          </p:nvSpPr>
          <p:spPr>
            <a:xfrm>
              <a:off x="4678012" y="1716517"/>
              <a:ext cx="274320" cy="277495"/>
            </a:xfrm>
            <a:custGeom>
              <a:avLst/>
              <a:gdLst/>
              <a:ahLst/>
              <a:cxnLst/>
              <a:rect l="l" t="t" r="r" b="b"/>
              <a:pathLst>
                <a:path w="274320" h="277494" extrusionOk="0">
                  <a:moveTo>
                    <a:pt x="0" y="138599"/>
                  </a:moveTo>
                  <a:lnTo>
                    <a:pt x="136912" y="0"/>
                  </a:lnTo>
                  <a:lnTo>
                    <a:pt x="273824" y="138599"/>
                  </a:lnTo>
                  <a:lnTo>
                    <a:pt x="136912" y="277199"/>
                  </a:lnTo>
                  <a:lnTo>
                    <a:pt x="0" y="138599"/>
                  </a:lnTo>
                  <a:close/>
                </a:path>
              </a:pathLst>
            </a:custGeom>
            <a:noFill/>
            <a:ln w="126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endParaRPr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532;p24">
            <a:extLst>
              <a:ext uri="{FF2B5EF4-FFF2-40B4-BE49-F238E27FC236}">
                <a16:creationId xmlns="" xmlns:a16="http://schemas.microsoft.com/office/drawing/2014/main" id="{A61BCF55-6A7E-1CF3-98EE-43F94EF290C3}"/>
              </a:ext>
            </a:extLst>
          </p:cNvPr>
          <p:cNvSpPr txBox="1"/>
          <p:nvPr/>
        </p:nvSpPr>
        <p:spPr>
          <a:xfrm>
            <a:off x="6346035" y="473511"/>
            <a:ext cx="126144" cy="2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16" rIns="0" bIns="0" anchor="t" anchorCtr="0">
            <a:spAutoFit/>
          </a:bodyPr>
          <a:lstStyle/>
          <a:p>
            <a:pPr marL="11521">
              <a:buClr>
                <a:srgbClr val="000000"/>
              </a:buClr>
              <a:buSzPts val="1867"/>
            </a:pPr>
            <a:r>
              <a:rPr lang="ru-RU" sz="127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 sz="127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6" y="3836785"/>
            <a:ext cx="860266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DEC9A185-EA14-4115-A588-10A752055694}"/>
              </a:ext>
            </a:extLst>
          </p:cNvPr>
          <p:cNvSpPr txBox="1"/>
          <p:nvPr/>
        </p:nvSpPr>
        <p:spPr>
          <a:xfrm>
            <a:off x="209121" y="4282603"/>
            <a:ext cx="2574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53620" y="4104086"/>
            <a:ext cx="59894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ru-RU" sz="1050" b="1" dirty="0" smtClean="0"/>
              <a:t>Исключение </a:t>
            </a:r>
            <a:r>
              <a:rPr lang="ru-RU" sz="1050" b="1" dirty="0"/>
              <a:t>рисков не </a:t>
            </a:r>
            <a:r>
              <a:rPr lang="ru-RU" sz="1050" b="1" dirty="0" smtClean="0"/>
              <a:t>проведения инспекций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050" b="1" dirty="0"/>
              <a:t>Обновление требований к процессу экспертизы </a:t>
            </a:r>
            <a:r>
              <a:rPr lang="ru-RU" sz="1050" b="1" dirty="0" smtClean="0"/>
              <a:t>регистрационного </a:t>
            </a:r>
            <a:r>
              <a:rPr lang="ru-RU" sz="1050" b="1" dirty="0"/>
              <a:t>досье МТ </a:t>
            </a:r>
            <a:endParaRPr lang="ru-RU" sz="1050" b="1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ru-RU" sz="1050" b="1" dirty="0" smtClean="0"/>
              <a:t>Исключение </a:t>
            </a:r>
            <a:r>
              <a:rPr lang="ru-RU" sz="1050" b="1" dirty="0"/>
              <a:t>риска сокрытия нарушений </a:t>
            </a:r>
            <a:r>
              <a:rPr lang="ru-RU" sz="1050" b="1" dirty="0" smtClean="0"/>
              <a:t>при проведении инспекций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ru-RU" sz="1050" b="1" dirty="0" smtClean="0"/>
              <a:t>Исключение прямого контакта с </a:t>
            </a:r>
            <a:r>
              <a:rPr lang="ru-RU" sz="1050" b="1" dirty="0" smtClean="0"/>
              <a:t>заявителями</a:t>
            </a:r>
            <a:endParaRPr lang="ru-RU" sz="1050" b="1" dirty="0" smtClean="0"/>
          </a:p>
        </p:txBody>
      </p:sp>
      <p:sp>
        <p:nvSpPr>
          <p:cNvPr id="79" name="object 51"/>
          <p:cNvSpPr/>
          <p:nvPr/>
        </p:nvSpPr>
        <p:spPr>
          <a:xfrm>
            <a:off x="9525" y="14225"/>
            <a:ext cx="9120971" cy="433789"/>
          </a:xfrm>
          <a:custGeom>
            <a:avLst/>
            <a:gdLst/>
            <a:ahLst/>
            <a:cxnLst/>
            <a:rect l="l" t="t" r="r" b="b"/>
            <a:pathLst>
              <a:path w="9133205" h="396240">
                <a:moveTo>
                  <a:pt x="9132675" y="0"/>
                </a:moveTo>
                <a:lnTo>
                  <a:pt x="0" y="0"/>
                </a:lnTo>
                <a:lnTo>
                  <a:pt x="468735" y="396239"/>
                </a:lnTo>
                <a:lnTo>
                  <a:pt x="9132675" y="396239"/>
                </a:lnTo>
                <a:lnTo>
                  <a:pt x="913267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ИНСПЕКТИРОВАНИЕ МЕДИЦИНСКИХ ИЗДЕЛИЙ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0" y="32681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4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16054</TotalTime>
  <Words>538</Words>
  <Application>Microsoft Office PowerPoint</Application>
  <PresentationFormat>Экран (16:9)</PresentationFormat>
  <Paragraphs>124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Тема Office</vt:lpstr>
      <vt:lpstr>Специальное оформление</vt:lpstr>
      <vt:lpstr>Section Break Slide Master</vt:lpstr>
      <vt:lpstr>1_Section Break Slide Master</vt:lpstr>
      <vt:lpstr>2_Section Break Slide Master</vt:lpstr>
      <vt:lpstr>Contents Slide Master</vt:lpstr>
      <vt:lpstr>1_Тема Office</vt:lpstr>
      <vt:lpstr>3_Section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Нурбек М. Шокаев</cp:lastModifiedBy>
  <cp:revision>545</cp:revision>
  <cp:lastPrinted>2025-04-29T07:45:15Z</cp:lastPrinted>
  <dcterms:created xsi:type="dcterms:W3CDTF">2021-08-02T03:48:32Z</dcterms:created>
  <dcterms:modified xsi:type="dcterms:W3CDTF">2025-04-29T07:45:22Z</dcterms:modified>
</cp:coreProperties>
</file>